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2" r:id="rId17"/>
    <p:sldId id="273" r:id="rId18"/>
    <p:sldId id="271" r:id="rId19"/>
    <p:sldId id="274" r:id="rId20"/>
  </p:sldIdLst>
  <p:sldSz cx="9144000" cy="6858000" type="screen4x3"/>
  <p:notesSz cx="6858000" cy="9144000"/>
  <p:defaultTextStyle>
    <a:defPPr>
      <a:defRPr lang="he-IL"/>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494"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שקופית כותרת">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he-IL" smtClean="0"/>
              <a:t>לחץ כדי לערוך סגנון כותרת של תבנית בסיס</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4E7438E1-117D-44FB-AC24-B79D899BA877}" type="datetimeFigureOut">
              <a:rPr lang="he-IL" smtClean="0"/>
              <a:t>י"ב/אייר/תשפ"א</a:t>
            </a:fld>
            <a:endParaRPr lang="he-IL"/>
          </a:p>
        </p:txBody>
      </p:sp>
      <p:sp>
        <p:nvSpPr>
          <p:cNvPr id="5" name="Footer Placeholder 4"/>
          <p:cNvSpPr>
            <a:spLocks noGrp="1"/>
          </p:cNvSpPr>
          <p:nvPr>
            <p:ph type="ftr" sz="quarter" idx="11"/>
          </p:nvPr>
        </p:nvSpPr>
        <p:spPr>
          <a:xfrm>
            <a:off x="1174044" y="5357592"/>
            <a:ext cx="5034845" cy="365125"/>
          </a:xfrm>
        </p:spPr>
        <p:txBody>
          <a:bodyPr/>
          <a:lstStyle/>
          <a:p>
            <a:endParaRPr lang="he-I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DAF22AC9-109E-4E4D-92F9-530E51D9A3A2}" type="slidenum">
              <a:rPr lang="he-IL" smtClean="0"/>
              <a:t>‹#›</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nchor="ct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Date Placeholder 3"/>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Date Placeholder 3"/>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5" name="Footer Placeholder 4"/>
          <p:cNvSpPr>
            <a:spLocks noGrp="1"/>
          </p:cNvSpPr>
          <p:nvPr>
            <p:ph type="ftr" sz="quarter" idx="11"/>
          </p:nvPr>
        </p:nvSpPr>
        <p:spPr/>
        <p:txBody>
          <a:bodyPr/>
          <a:lstStyle/>
          <a:p>
            <a:endParaRPr lang="he-IL"/>
          </a:p>
        </p:txBody>
      </p:sp>
      <p:sp>
        <p:nvSpPr>
          <p:cNvPr id="6" name="Slide Number Placeholder 5"/>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5" name="Date Placeholder 4"/>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6" name="Footer Placeholder 5"/>
          <p:cNvSpPr>
            <a:spLocks noGrp="1"/>
          </p:cNvSpPr>
          <p:nvPr>
            <p:ph type="ftr" sz="quarter" idx="11"/>
          </p:nvPr>
        </p:nvSpPr>
        <p:spPr/>
        <p:txBody>
          <a:bodyPr/>
          <a:lstStyle/>
          <a:p>
            <a:endParaRPr lang="he-IL"/>
          </a:p>
        </p:txBody>
      </p:sp>
      <p:sp>
        <p:nvSpPr>
          <p:cNvPr id="7" name="Slide Number Placeholder 6"/>
          <p:cNvSpPr>
            <a:spLocks noGrp="1"/>
          </p:cNvSpPr>
          <p:nvPr>
            <p:ph type="sldNum" sz="quarter" idx="12"/>
          </p:nvPr>
        </p:nvSpPr>
        <p:spPr/>
        <p:txBody>
          <a:bodyPr/>
          <a:lstStyle/>
          <a:p>
            <a:fld id="{DAF22AC9-109E-4E4D-92F9-530E51D9A3A2}" type="slidenum">
              <a:rPr lang="he-IL" smtClean="0"/>
              <a:t>‹#›</a:t>
            </a:fld>
            <a:endParaRPr lang="he-IL"/>
          </a:p>
        </p:txBody>
      </p:sp>
      <p:sp>
        <p:nvSpPr>
          <p:cNvPr id="9" name="Content Placeholder 8"/>
          <p:cNvSpPr>
            <a:spLocks noGrp="1"/>
          </p:cNvSpPr>
          <p:nvPr>
            <p:ph sz="quarter" idx="13"/>
          </p:nvPr>
        </p:nvSpPr>
        <p:spPr>
          <a:xfrm>
            <a:off x="1298448" y="2121407"/>
            <a:ext cx="3200400" cy="360273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7" name="Date Placeholder 6"/>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8" name="Footer Placeholder 7"/>
          <p:cNvSpPr>
            <a:spLocks noGrp="1"/>
          </p:cNvSpPr>
          <p:nvPr>
            <p:ph type="ftr" sz="quarter" idx="11"/>
          </p:nvPr>
        </p:nvSpPr>
        <p:spPr/>
        <p:txBody>
          <a:bodyPr/>
          <a:lstStyle/>
          <a:p>
            <a:endParaRPr lang="he-IL"/>
          </a:p>
        </p:txBody>
      </p:sp>
      <p:sp>
        <p:nvSpPr>
          <p:cNvPr id="9" name="Slide Number Placeholder 8"/>
          <p:cNvSpPr>
            <a:spLocks noGrp="1"/>
          </p:cNvSpPr>
          <p:nvPr>
            <p:ph type="sldNum" sz="quarter" idx="12"/>
          </p:nvPr>
        </p:nvSpPr>
        <p:spPr/>
        <p:txBody>
          <a:bodyPr/>
          <a:lstStyle/>
          <a:p>
            <a:fld id="{DAF22AC9-109E-4E4D-92F9-530E51D9A3A2}" type="slidenum">
              <a:rPr lang="he-IL" smtClean="0"/>
              <a:t>‹#›</a:t>
            </a:fld>
            <a:endParaRPr lang="he-IL"/>
          </a:p>
        </p:txBody>
      </p:sp>
      <p:sp>
        <p:nvSpPr>
          <p:cNvPr id="11" name="Content Placeholder 10"/>
          <p:cNvSpPr>
            <a:spLocks noGrp="1"/>
          </p:cNvSpPr>
          <p:nvPr>
            <p:ph sz="quarter" idx="13"/>
          </p:nvPr>
        </p:nvSpPr>
        <p:spPr>
          <a:xfrm>
            <a:off x="1298448" y="2944368"/>
            <a:ext cx="3227832" cy="277977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Date Placeholder 2"/>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4" name="Footer Placeholder 3"/>
          <p:cNvSpPr>
            <a:spLocks noGrp="1"/>
          </p:cNvSpPr>
          <p:nvPr>
            <p:ph type="ftr" sz="quarter" idx="11"/>
          </p:nvPr>
        </p:nvSpPr>
        <p:spPr/>
        <p:txBody>
          <a:bodyPr/>
          <a:lstStyle/>
          <a:p>
            <a:endParaRPr lang="he-IL"/>
          </a:p>
        </p:txBody>
      </p:sp>
      <p:sp>
        <p:nvSpPr>
          <p:cNvPr id="5" name="Slide Number Placeholder 4"/>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438E1-117D-44FB-AC24-B79D899BA877}" type="datetimeFigureOut">
              <a:rPr lang="he-IL" smtClean="0"/>
              <a:t>י"ב/אייר/תשפ"א</a:t>
            </a:fld>
            <a:endParaRPr lang="he-IL"/>
          </a:p>
        </p:txBody>
      </p:sp>
      <p:sp>
        <p:nvSpPr>
          <p:cNvPr id="3" name="Footer Placeholder 2"/>
          <p:cNvSpPr>
            <a:spLocks noGrp="1"/>
          </p:cNvSpPr>
          <p:nvPr>
            <p:ph type="ftr" sz="quarter" idx="11"/>
          </p:nvPr>
        </p:nvSpPr>
        <p:spPr/>
        <p:txBody>
          <a:bodyPr/>
          <a:lstStyle/>
          <a:p>
            <a:endParaRPr lang="he-IL"/>
          </a:p>
        </p:txBody>
      </p:sp>
      <p:sp>
        <p:nvSpPr>
          <p:cNvPr id="4" name="Slide Number Placeholder 3"/>
          <p:cNvSpPr>
            <a:spLocks noGrp="1"/>
          </p:cNvSpPr>
          <p:nvPr>
            <p:ph type="sldNum" sz="quarter" idx="12"/>
          </p:nvPr>
        </p:nvSpPr>
        <p:spPr/>
        <p:txBody>
          <a:bodyPr/>
          <a:lstStyle/>
          <a:p>
            <a:fld id="{DAF22AC9-109E-4E4D-92F9-530E51D9A3A2}" type="slidenum">
              <a:rPr lang="he-IL" smtClean="0"/>
              <a:t>‹#›</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תוכן עם כיתוב">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he-IL" smtClean="0"/>
              <a:t>לחץ כדי לערוך סגנון כותרת של תבנית בסיס</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a:xfrm rot="60000">
            <a:off x="6341698" y="5885672"/>
            <a:ext cx="1213821" cy="365125"/>
          </a:xfrm>
        </p:spPr>
        <p:txBody>
          <a:bodyPr/>
          <a:lstStyle/>
          <a:p>
            <a:fld id="{4E7438E1-117D-44FB-AC24-B79D899BA877}" type="datetimeFigureOut">
              <a:rPr lang="he-IL" smtClean="0"/>
              <a:t>י"ב/אייר/תשפ"א</a:t>
            </a:fld>
            <a:endParaRPr lang="he-IL"/>
          </a:p>
        </p:txBody>
      </p:sp>
      <p:sp>
        <p:nvSpPr>
          <p:cNvPr id="6" name="Footer Placeholder 5"/>
          <p:cNvSpPr>
            <a:spLocks noGrp="1"/>
          </p:cNvSpPr>
          <p:nvPr>
            <p:ph type="ftr" sz="quarter" idx="11"/>
          </p:nvPr>
        </p:nvSpPr>
        <p:spPr>
          <a:xfrm rot="-60000">
            <a:off x="914554" y="5829261"/>
            <a:ext cx="3522607" cy="365125"/>
          </a:xfrm>
        </p:spPr>
        <p:txBody>
          <a:bodyPr/>
          <a:lstStyle/>
          <a:p>
            <a:endParaRPr lang="he-IL"/>
          </a:p>
        </p:txBody>
      </p:sp>
      <p:sp>
        <p:nvSpPr>
          <p:cNvPr id="7" name="Slide Number Placeholder 6"/>
          <p:cNvSpPr>
            <a:spLocks noGrp="1"/>
          </p:cNvSpPr>
          <p:nvPr>
            <p:ph type="sldNum" sz="quarter" idx="12"/>
          </p:nvPr>
        </p:nvSpPr>
        <p:spPr>
          <a:xfrm rot="60000">
            <a:off x="7557313" y="5896961"/>
            <a:ext cx="554023" cy="365125"/>
          </a:xfrm>
        </p:spPr>
        <p:txBody>
          <a:bodyPr/>
          <a:lstStyle/>
          <a:p>
            <a:fld id="{DAF22AC9-109E-4E4D-92F9-530E51D9A3A2}" type="slidenum">
              <a:rPr lang="he-IL" smtClean="0"/>
              <a:t>‹#›</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תמונה עם כיתוב">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he-IL" smtClean="0"/>
              <a:t>לחץ על הסמל כדי להוסיף תמונה</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Date Placeholder 4"/>
          <p:cNvSpPr>
            <a:spLocks noGrp="1"/>
          </p:cNvSpPr>
          <p:nvPr>
            <p:ph type="dt" sz="half" idx="10"/>
          </p:nvPr>
        </p:nvSpPr>
        <p:spPr>
          <a:xfrm rot="60000">
            <a:off x="6345936" y="5888737"/>
            <a:ext cx="1213821" cy="365125"/>
          </a:xfrm>
        </p:spPr>
        <p:txBody>
          <a:bodyPr/>
          <a:lstStyle/>
          <a:p>
            <a:fld id="{4E7438E1-117D-44FB-AC24-B79D899BA877}" type="datetimeFigureOut">
              <a:rPr lang="he-IL" smtClean="0"/>
              <a:t>י"ב/אייר/תשפ"א</a:t>
            </a:fld>
            <a:endParaRPr lang="he-IL"/>
          </a:p>
        </p:txBody>
      </p:sp>
      <p:sp>
        <p:nvSpPr>
          <p:cNvPr id="6" name="Footer Placeholder 5"/>
          <p:cNvSpPr>
            <a:spLocks noGrp="1"/>
          </p:cNvSpPr>
          <p:nvPr>
            <p:ph type="ftr" sz="quarter" idx="11"/>
          </p:nvPr>
        </p:nvSpPr>
        <p:spPr>
          <a:xfrm rot="-60000">
            <a:off x="914569" y="5831037"/>
            <a:ext cx="3319043" cy="365125"/>
          </a:xfrm>
        </p:spPr>
        <p:txBody>
          <a:bodyPr/>
          <a:lstStyle/>
          <a:p>
            <a:endParaRPr lang="he-IL"/>
          </a:p>
        </p:txBody>
      </p:sp>
      <p:sp>
        <p:nvSpPr>
          <p:cNvPr id="7" name="Slide Number Placeholder 6"/>
          <p:cNvSpPr>
            <a:spLocks noGrp="1"/>
          </p:cNvSpPr>
          <p:nvPr>
            <p:ph type="sldNum" sz="quarter" idx="12"/>
          </p:nvPr>
        </p:nvSpPr>
        <p:spPr>
          <a:xfrm rot="60000">
            <a:off x="7562089" y="5900026"/>
            <a:ext cx="554023" cy="365125"/>
          </a:xfrm>
        </p:spPr>
        <p:txBody>
          <a:bodyPr/>
          <a:lstStyle/>
          <a:p>
            <a:fld id="{DAF22AC9-109E-4E4D-92F9-530E51D9A3A2}" type="slidenum">
              <a:rPr lang="he-IL" smtClean="0"/>
              <a:t>‹#›</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4E7438E1-117D-44FB-AC24-B79D899BA877}" type="datetimeFigureOut">
              <a:rPr lang="he-IL" smtClean="0"/>
              <a:t>י"ב/אייר/תשפ"א</a:t>
            </a:fld>
            <a:endParaRPr lang="he-I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he-I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DAF22AC9-109E-4E4D-92F9-530E51D9A3A2}" type="slidenum">
              <a:rPr lang="he-IL" smtClean="0"/>
              <a:t>‹#›</a:t>
            </a:fld>
            <a:endParaRPr lang="he-IL"/>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74320" indent="-274320" algn="r" defTabSz="914400" rtl="1"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r" defTabSz="914400" rtl="1"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r" defTabSz="914400" rtl="1"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r" defTabSz="914400" rtl="1"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r" defTabSz="914400" rtl="1"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43490" y="1027664"/>
            <a:ext cx="7024744" cy="4777600"/>
          </a:xfrm>
        </p:spPr>
        <p:txBody>
          <a:bodyPr>
            <a:normAutofit fontScale="90000"/>
          </a:bodyPr>
          <a:lstStyle/>
          <a:p>
            <a:pPr algn="ctr"/>
            <a:r>
              <a:rPr lang="he-IL" sz="5300" b="1" dirty="0" smtClean="0">
                <a:solidFill>
                  <a:srgbClr val="FF0000"/>
                </a:solidFill>
              </a:rPr>
              <a:t>מכירת יוסף </a:t>
            </a:r>
            <a:br>
              <a:rPr lang="he-IL" sz="5300" b="1" dirty="0" smtClean="0">
                <a:solidFill>
                  <a:srgbClr val="FF0000"/>
                </a:solidFill>
              </a:rPr>
            </a:br>
            <a:r>
              <a:rPr lang="he-IL" sz="5300" b="1" dirty="0" smtClean="0">
                <a:solidFill>
                  <a:srgbClr val="FF0000"/>
                </a:solidFill>
              </a:rPr>
              <a:t>והתיקון לכך </a:t>
            </a:r>
            <a:br>
              <a:rPr lang="he-IL" sz="5300" b="1" dirty="0" smtClean="0">
                <a:solidFill>
                  <a:srgbClr val="FF0000"/>
                </a:solidFill>
              </a:rPr>
            </a:br>
            <a:r>
              <a:rPr lang="he-IL" sz="5300" b="1" dirty="0" smtClean="0">
                <a:solidFill>
                  <a:srgbClr val="FF0000"/>
                </a:solidFill>
              </a:rPr>
              <a:t>בסיפור </a:t>
            </a:r>
            <a:r>
              <a:rPr lang="he-IL" sz="5300" b="1" dirty="0" err="1" smtClean="0">
                <a:solidFill>
                  <a:srgbClr val="FF0000"/>
                </a:solidFill>
              </a:rPr>
              <a:t>רשב"י</a:t>
            </a:r>
            <a:r>
              <a:rPr lang="he-IL" sz="5300" b="1" dirty="0" smtClean="0">
                <a:solidFill>
                  <a:srgbClr val="FF0000"/>
                </a:solidFill>
              </a:rPr>
              <a:t> וחבריו</a:t>
            </a:r>
            <a:br>
              <a:rPr lang="he-IL" sz="5300" b="1" dirty="0" smtClean="0">
                <a:solidFill>
                  <a:srgbClr val="FF0000"/>
                </a:solidFill>
              </a:rPr>
            </a:br>
            <a:r>
              <a:rPr lang="he-IL" sz="5300" b="1" dirty="0" smtClean="0">
                <a:solidFill>
                  <a:srgbClr val="7030A0"/>
                </a:solidFill>
              </a:rPr>
              <a:t>על פי פירוש </a:t>
            </a:r>
            <a:br>
              <a:rPr lang="he-IL" sz="5300" b="1" dirty="0" smtClean="0">
                <a:solidFill>
                  <a:srgbClr val="7030A0"/>
                </a:solidFill>
              </a:rPr>
            </a:br>
            <a:r>
              <a:rPr lang="he-IL" sz="5300" b="1" dirty="0" smtClean="0">
                <a:solidFill>
                  <a:srgbClr val="7030A0"/>
                </a:solidFill>
              </a:rPr>
              <a:t>החידושי </a:t>
            </a:r>
            <a:r>
              <a:rPr lang="he-IL" sz="5300" b="1" dirty="0" err="1" smtClean="0">
                <a:solidFill>
                  <a:srgbClr val="7030A0"/>
                </a:solidFill>
              </a:rPr>
              <a:t>הרי"מ</a:t>
            </a:r>
            <a:r>
              <a:rPr lang="he-IL" sz="5300" b="1" dirty="0" smtClean="0">
                <a:solidFill>
                  <a:srgbClr val="7030A0"/>
                </a:solidFill>
              </a:rPr>
              <a:t> </a:t>
            </a:r>
            <a:r>
              <a:rPr lang="he-IL" dirty="0" smtClean="0"/>
              <a:t/>
            </a:r>
            <a:br>
              <a:rPr lang="he-IL" dirty="0" smtClean="0"/>
            </a:br>
            <a:r>
              <a:rPr lang="he-IL" dirty="0"/>
              <a:t/>
            </a:r>
            <a:br>
              <a:rPr lang="he-IL" dirty="0"/>
            </a:br>
            <a:r>
              <a:rPr lang="he-IL" dirty="0" smtClean="0"/>
              <a:t>אילן בן ציון</a:t>
            </a:r>
            <a:endParaRPr lang="he-IL" dirty="0"/>
          </a:p>
        </p:txBody>
      </p:sp>
    </p:spTree>
    <p:extLst>
      <p:ext uri="{BB962C8B-B14F-4D97-AF65-F5344CB8AC3E}">
        <p14:creationId xmlns:p14="http://schemas.microsoft.com/office/powerpoint/2010/main" val="32169616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347722"/>
          </a:xfrm>
        </p:spPr>
        <p:txBody>
          <a:bodyPr>
            <a:normAutofit fontScale="90000"/>
          </a:bodyPr>
          <a:lstStyle/>
          <a:p>
            <a:r>
              <a:rPr lang="he-IL" b="1" dirty="0" smtClean="0">
                <a:solidFill>
                  <a:srgbClr val="7030A0"/>
                </a:solidFill>
              </a:rPr>
              <a:t>כיצד סיפור </a:t>
            </a:r>
            <a:r>
              <a:rPr lang="he-IL" b="1" dirty="0" err="1" smtClean="0">
                <a:solidFill>
                  <a:srgbClr val="7030A0"/>
                </a:solidFill>
              </a:rPr>
              <a:t>רשב"י</a:t>
            </a:r>
            <a:r>
              <a:rPr lang="he-IL" b="1" dirty="0" smtClean="0">
                <a:solidFill>
                  <a:srgbClr val="7030A0"/>
                </a:solidFill>
              </a:rPr>
              <a:t> וחבריו הוא תיקון למכירת יוסף ? </a:t>
            </a:r>
            <a:r>
              <a:rPr lang="he-IL" b="1" dirty="0" smtClean="0"/>
              <a:t/>
            </a:r>
            <a:br>
              <a:rPr lang="he-IL" b="1" dirty="0" smtClean="0"/>
            </a:br>
            <a:r>
              <a:rPr lang="he-IL" b="1" dirty="0" smtClean="0">
                <a:solidFill>
                  <a:srgbClr val="FF0000"/>
                </a:solidFill>
              </a:rPr>
              <a:t>מהו התיקון </a:t>
            </a:r>
            <a:br>
              <a:rPr lang="he-IL" b="1" dirty="0" smtClean="0">
                <a:solidFill>
                  <a:srgbClr val="FF0000"/>
                </a:solidFill>
              </a:rPr>
            </a:br>
            <a:r>
              <a:rPr lang="he-IL" b="1" dirty="0" smtClean="0">
                <a:solidFill>
                  <a:srgbClr val="FF0000"/>
                </a:solidFill>
              </a:rPr>
              <a:t>ליהודה ? </a:t>
            </a:r>
            <a:br>
              <a:rPr lang="he-IL" b="1" dirty="0" smtClean="0">
                <a:solidFill>
                  <a:srgbClr val="FF0000"/>
                </a:solidFill>
              </a:rPr>
            </a:br>
            <a:r>
              <a:rPr lang="he-IL" b="1" dirty="0" smtClean="0">
                <a:solidFill>
                  <a:srgbClr val="FF0000"/>
                </a:solidFill>
              </a:rPr>
              <a:t>ליוסף ? </a:t>
            </a:r>
            <a:br>
              <a:rPr lang="he-IL" b="1" dirty="0" smtClean="0">
                <a:solidFill>
                  <a:srgbClr val="FF0000"/>
                </a:solidFill>
              </a:rPr>
            </a:br>
            <a:r>
              <a:rPr lang="he-IL" b="1" dirty="0" smtClean="0">
                <a:solidFill>
                  <a:srgbClr val="FF0000"/>
                </a:solidFill>
              </a:rPr>
              <a:t>ולשמעון ? </a:t>
            </a:r>
            <a:r>
              <a:rPr lang="he-IL" b="1" dirty="0" smtClean="0"/>
              <a:t/>
            </a:r>
            <a:br>
              <a:rPr lang="he-IL" b="1" dirty="0" smtClean="0"/>
            </a:br>
            <a:r>
              <a:rPr lang="he-IL" b="1" dirty="0" smtClean="0">
                <a:solidFill>
                  <a:srgbClr val="7030A0"/>
                </a:solidFill>
              </a:rPr>
              <a:t>מסביר הרב ישראל </a:t>
            </a:r>
            <a:r>
              <a:rPr lang="he-IL" b="1" dirty="0" err="1" smtClean="0">
                <a:solidFill>
                  <a:srgbClr val="7030A0"/>
                </a:solidFill>
              </a:rPr>
              <a:t>אברג'ל</a:t>
            </a:r>
            <a:r>
              <a:rPr lang="he-IL" b="1" dirty="0" smtClean="0">
                <a:solidFill>
                  <a:srgbClr val="7030A0"/>
                </a:solidFill>
              </a:rPr>
              <a:t> </a:t>
            </a:r>
            <a:r>
              <a:rPr lang="he-IL" b="1" dirty="0" err="1" smtClean="0">
                <a:solidFill>
                  <a:srgbClr val="7030A0"/>
                </a:solidFill>
              </a:rPr>
              <a:t>שליט"א</a:t>
            </a:r>
            <a:r>
              <a:rPr lang="he-IL" b="1" dirty="0" smtClean="0">
                <a:solidFill>
                  <a:srgbClr val="7030A0"/>
                </a:solidFill>
              </a:rPr>
              <a:t> </a:t>
            </a:r>
            <a:br>
              <a:rPr lang="he-IL" b="1" dirty="0" smtClean="0">
                <a:solidFill>
                  <a:srgbClr val="7030A0"/>
                </a:solidFill>
              </a:rPr>
            </a:br>
            <a:r>
              <a:rPr lang="he-IL" b="1" dirty="0" smtClean="0">
                <a:solidFill>
                  <a:srgbClr val="7030A0"/>
                </a:solidFill>
              </a:rPr>
              <a:t>בשם אביו </a:t>
            </a:r>
            <a:br>
              <a:rPr lang="he-IL" b="1" dirty="0" smtClean="0">
                <a:solidFill>
                  <a:srgbClr val="7030A0"/>
                </a:solidFill>
              </a:rPr>
            </a:br>
            <a:r>
              <a:rPr lang="he-IL" b="1" dirty="0" smtClean="0">
                <a:solidFill>
                  <a:srgbClr val="7030A0"/>
                </a:solidFill>
              </a:rPr>
              <a:t>הרב יורם מיכאל </a:t>
            </a:r>
            <a:r>
              <a:rPr lang="he-IL" b="1" dirty="0" err="1" smtClean="0">
                <a:solidFill>
                  <a:srgbClr val="7030A0"/>
                </a:solidFill>
              </a:rPr>
              <a:t>אברג'ל</a:t>
            </a:r>
            <a:r>
              <a:rPr lang="he-IL" b="1" dirty="0" smtClean="0">
                <a:solidFill>
                  <a:srgbClr val="7030A0"/>
                </a:solidFill>
              </a:rPr>
              <a:t> זצ"ל</a:t>
            </a:r>
            <a:r>
              <a:rPr lang="he-IL" dirty="0" smtClean="0"/>
              <a:t/>
            </a:r>
            <a:br>
              <a:rPr lang="he-IL" dirty="0" smtClean="0"/>
            </a:br>
            <a:endParaRPr lang="he-IL" dirty="0"/>
          </a:p>
        </p:txBody>
      </p:sp>
    </p:spTree>
    <p:extLst>
      <p:ext uri="{BB962C8B-B14F-4D97-AF65-F5344CB8AC3E}">
        <p14:creationId xmlns:p14="http://schemas.microsoft.com/office/powerpoint/2010/main" val="294158843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75714"/>
          </a:xfrm>
        </p:spPr>
        <p:txBody>
          <a:bodyPr/>
          <a:lstStyle/>
          <a:p>
            <a:r>
              <a:rPr lang="he-IL" b="1" dirty="0" smtClean="0">
                <a:solidFill>
                  <a:srgbClr val="FF0000"/>
                </a:solidFill>
              </a:rPr>
              <a:t>יהודה מציל את יוסף ממוות </a:t>
            </a:r>
            <a:r>
              <a:rPr lang="he-IL" b="1" dirty="0" smtClean="0"/>
              <a:t>ואמר לאחים : "מה בצע כי נהרוג את אחינו .. לכו ונמכרנו.." </a:t>
            </a:r>
            <a:br>
              <a:rPr lang="he-IL" b="1" dirty="0" smtClean="0"/>
            </a:br>
            <a:r>
              <a:rPr lang="he-IL" b="1" dirty="0" smtClean="0">
                <a:solidFill>
                  <a:srgbClr val="7030A0"/>
                </a:solidFill>
              </a:rPr>
              <a:t>בזכות הדיבור הזה יוסף ניצל</a:t>
            </a:r>
            <a:r>
              <a:rPr lang="he-IL" b="1" dirty="0" smtClean="0"/>
              <a:t/>
            </a:r>
            <a:br>
              <a:rPr lang="he-IL" b="1" dirty="0" smtClean="0"/>
            </a:br>
            <a:r>
              <a:rPr lang="he-IL" b="1" dirty="0" smtClean="0">
                <a:solidFill>
                  <a:srgbClr val="FF0000"/>
                </a:solidFill>
              </a:rPr>
              <a:t>ולכן רבי יהודה בר עילאי </a:t>
            </a:r>
            <a:br>
              <a:rPr lang="he-IL" b="1" dirty="0" smtClean="0">
                <a:solidFill>
                  <a:srgbClr val="FF0000"/>
                </a:solidFill>
              </a:rPr>
            </a:br>
            <a:r>
              <a:rPr lang="he-IL" b="1" dirty="0" smtClean="0">
                <a:solidFill>
                  <a:srgbClr val="FF0000"/>
                </a:solidFill>
              </a:rPr>
              <a:t>זוכה להיות כשכר משמיים </a:t>
            </a:r>
            <a:br>
              <a:rPr lang="he-IL" b="1" dirty="0" smtClean="0">
                <a:solidFill>
                  <a:srgbClr val="FF0000"/>
                </a:solidFill>
              </a:rPr>
            </a:br>
            <a:r>
              <a:rPr lang="he-IL" b="1" dirty="0" smtClean="0">
                <a:solidFill>
                  <a:srgbClr val="FF0000"/>
                </a:solidFill>
              </a:rPr>
              <a:t>ראש המדברים בכל מקום</a:t>
            </a:r>
            <a:endParaRPr lang="he-IL" b="1" dirty="0">
              <a:solidFill>
                <a:srgbClr val="FF0000"/>
              </a:solidFill>
            </a:endParaRPr>
          </a:p>
        </p:txBody>
      </p:sp>
    </p:spTree>
    <p:extLst>
      <p:ext uri="{BB962C8B-B14F-4D97-AF65-F5344CB8AC3E}">
        <p14:creationId xmlns:p14="http://schemas.microsoft.com/office/powerpoint/2010/main" val="28187457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131698"/>
          </a:xfrm>
        </p:spPr>
        <p:txBody>
          <a:bodyPr>
            <a:normAutofit fontScale="90000"/>
          </a:bodyPr>
          <a:lstStyle/>
          <a:p>
            <a:r>
              <a:rPr lang="he-IL" b="1" dirty="0" smtClean="0">
                <a:solidFill>
                  <a:srgbClr val="FF0000"/>
                </a:solidFill>
              </a:rPr>
              <a:t>יוסף הצדיק חטא בשתי חטאים : </a:t>
            </a:r>
            <a:r>
              <a:rPr lang="he-IL" b="1" dirty="0" smtClean="0">
                <a:solidFill>
                  <a:srgbClr val="7030A0"/>
                </a:solidFill>
              </a:rPr>
              <a:t>גרם לפירוד בין אחיו ,</a:t>
            </a:r>
            <a:br>
              <a:rPr lang="he-IL" b="1" dirty="0" smtClean="0">
                <a:solidFill>
                  <a:srgbClr val="7030A0"/>
                </a:solidFill>
              </a:rPr>
            </a:br>
            <a:r>
              <a:rPr lang="he-IL" b="1" dirty="0" smtClean="0">
                <a:solidFill>
                  <a:srgbClr val="7030A0"/>
                </a:solidFill>
              </a:rPr>
              <a:t> וסיפר עליהם לשון הרע. </a:t>
            </a:r>
            <a:r>
              <a:rPr lang="he-IL" b="1" dirty="0" smtClean="0">
                <a:solidFill>
                  <a:srgbClr val="FF0000"/>
                </a:solidFill>
              </a:rPr>
              <a:t/>
            </a:r>
            <a:br>
              <a:rPr lang="he-IL" b="1" dirty="0" smtClean="0">
                <a:solidFill>
                  <a:srgbClr val="FF0000"/>
                </a:solidFill>
              </a:rPr>
            </a:br>
            <a:r>
              <a:rPr lang="he-IL" b="1" dirty="0" smtClean="0">
                <a:solidFill>
                  <a:srgbClr val="FF0000"/>
                </a:solidFill>
              </a:rPr>
              <a:t>לכן רבי יוסי גולה לציפורי </a:t>
            </a:r>
            <a:br>
              <a:rPr lang="he-IL" b="1" dirty="0" smtClean="0">
                <a:solidFill>
                  <a:srgbClr val="FF0000"/>
                </a:solidFill>
              </a:rPr>
            </a:br>
            <a:r>
              <a:rPr lang="he-IL" b="1" dirty="0" smtClean="0"/>
              <a:t>כי הציפור מכפרת על לשון הרע. </a:t>
            </a:r>
            <a:br>
              <a:rPr lang="he-IL" b="1" dirty="0" smtClean="0"/>
            </a:br>
            <a:r>
              <a:rPr lang="he-IL" b="1" dirty="0" smtClean="0">
                <a:solidFill>
                  <a:srgbClr val="FF0000"/>
                </a:solidFill>
              </a:rPr>
              <a:t>וכדי לתקן את הפירוד</a:t>
            </a:r>
            <a:br>
              <a:rPr lang="he-IL" b="1" dirty="0" smtClean="0">
                <a:solidFill>
                  <a:srgbClr val="FF0000"/>
                </a:solidFill>
              </a:rPr>
            </a:br>
            <a:r>
              <a:rPr lang="he-IL" b="1" dirty="0" smtClean="0">
                <a:solidFill>
                  <a:srgbClr val="FF0000"/>
                </a:solidFill>
              </a:rPr>
              <a:t> רבי יוסי מקבל עליו</a:t>
            </a:r>
            <a:br>
              <a:rPr lang="he-IL" b="1" dirty="0" smtClean="0">
                <a:solidFill>
                  <a:srgbClr val="FF0000"/>
                </a:solidFill>
              </a:rPr>
            </a:br>
            <a:r>
              <a:rPr lang="he-IL" b="1" dirty="0" smtClean="0">
                <a:solidFill>
                  <a:srgbClr val="FF0000"/>
                </a:solidFill>
              </a:rPr>
              <a:t> </a:t>
            </a:r>
            <a:r>
              <a:rPr lang="he-IL" b="1" dirty="0" smtClean="0"/>
              <a:t>"מימי לא עברתי על דברי חבריי" </a:t>
            </a:r>
            <a:endParaRPr lang="he-IL" b="1" dirty="0"/>
          </a:p>
        </p:txBody>
      </p:sp>
    </p:spTree>
    <p:extLst>
      <p:ext uri="{BB962C8B-B14F-4D97-AF65-F5344CB8AC3E}">
        <p14:creationId xmlns:p14="http://schemas.microsoft.com/office/powerpoint/2010/main" val="300552153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131698"/>
          </a:xfrm>
        </p:spPr>
        <p:txBody>
          <a:bodyPr>
            <a:normAutofit fontScale="90000"/>
          </a:bodyPr>
          <a:lstStyle/>
          <a:p>
            <a:r>
              <a:rPr lang="he-IL" b="1" dirty="0" smtClean="0"/>
              <a:t>התיקון של </a:t>
            </a:r>
            <a:r>
              <a:rPr lang="he-IL" b="1" dirty="0" smtClean="0">
                <a:solidFill>
                  <a:srgbClr val="FF0000"/>
                </a:solidFill>
              </a:rPr>
              <a:t>שמעון</a:t>
            </a:r>
            <a:r>
              <a:rPr lang="he-IL" b="1" dirty="0" smtClean="0"/>
              <a:t> הוא דרך </a:t>
            </a:r>
            <a:br>
              <a:rPr lang="he-IL" b="1" dirty="0" smtClean="0"/>
            </a:br>
            <a:r>
              <a:rPr lang="he-IL" b="1" dirty="0" smtClean="0"/>
              <a:t>רבי </a:t>
            </a:r>
            <a:r>
              <a:rPr lang="he-IL" b="1" dirty="0" smtClean="0">
                <a:solidFill>
                  <a:srgbClr val="FF0000"/>
                </a:solidFill>
              </a:rPr>
              <a:t>שמעון</a:t>
            </a:r>
            <a:r>
              <a:rPr lang="he-IL" b="1" dirty="0" smtClean="0"/>
              <a:t> בר יוחאי : </a:t>
            </a:r>
            <a:br>
              <a:rPr lang="he-IL" b="1" dirty="0" smtClean="0"/>
            </a:br>
            <a:r>
              <a:rPr lang="he-IL" b="1" dirty="0" err="1" smtClean="0"/>
              <a:t>מכייון</a:t>
            </a:r>
            <a:r>
              <a:rPr lang="he-IL" b="1" dirty="0" smtClean="0"/>
              <a:t> שאמר </a:t>
            </a:r>
            <a:r>
              <a:rPr lang="he-IL" b="1" dirty="0" smtClean="0">
                <a:solidFill>
                  <a:srgbClr val="FF0000"/>
                </a:solidFill>
              </a:rPr>
              <a:t>שמעון לאחים </a:t>
            </a:r>
            <a:br>
              <a:rPr lang="he-IL" b="1" dirty="0" smtClean="0">
                <a:solidFill>
                  <a:srgbClr val="FF0000"/>
                </a:solidFill>
              </a:rPr>
            </a:br>
            <a:r>
              <a:rPr lang="he-IL" b="1" dirty="0" smtClean="0">
                <a:solidFill>
                  <a:srgbClr val="FF0000"/>
                </a:solidFill>
              </a:rPr>
              <a:t>להרוג את יוסף </a:t>
            </a:r>
            <a:r>
              <a:rPr lang="he-IL" b="1" dirty="0" smtClean="0"/>
              <a:t>– </a:t>
            </a:r>
            <a:br>
              <a:rPr lang="he-IL" b="1" dirty="0" smtClean="0"/>
            </a:br>
            <a:r>
              <a:rPr lang="he-IL" b="1" dirty="0" smtClean="0">
                <a:solidFill>
                  <a:srgbClr val="7030A0"/>
                </a:solidFill>
              </a:rPr>
              <a:t>נגזרה מיתה על </a:t>
            </a:r>
            <a:r>
              <a:rPr lang="he-IL" b="1" dirty="0" err="1" smtClean="0">
                <a:solidFill>
                  <a:srgbClr val="7030A0"/>
                </a:solidFill>
              </a:rPr>
              <a:t>רשב"י</a:t>
            </a:r>
            <a:r>
              <a:rPr lang="he-IL" b="1" dirty="0" smtClean="0">
                <a:solidFill>
                  <a:srgbClr val="7030A0"/>
                </a:solidFill>
              </a:rPr>
              <a:t>. </a:t>
            </a:r>
            <a:r>
              <a:rPr lang="he-IL" b="1" dirty="0" smtClean="0"/>
              <a:t/>
            </a:r>
            <a:br>
              <a:rPr lang="he-IL" b="1" dirty="0" smtClean="0"/>
            </a:br>
            <a:r>
              <a:rPr lang="he-IL" b="1" dirty="0" smtClean="0">
                <a:solidFill>
                  <a:srgbClr val="FF0000"/>
                </a:solidFill>
              </a:rPr>
              <a:t>מכיוון שיוסף הצדיק היה 12 שנה בבית האסורים מתחת לאדמה </a:t>
            </a:r>
            <a:r>
              <a:rPr lang="he-IL" b="1" dirty="0" err="1" smtClean="0">
                <a:solidFill>
                  <a:srgbClr val="7030A0"/>
                </a:solidFill>
              </a:rPr>
              <a:t>רשב"י</a:t>
            </a:r>
            <a:r>
              <a:rPr lang="he-IL" b="1" dirty="0" smtClean="0">
                <a:solidFill>
                  <a:srgbClr val="7030A0"/>
                </a:solidFill>
              </a:rPr>
              <a:t> טמן גופו באדמה 12 שנה. </a:t>
            </a:r>
            <a:endParaRPr lang="he-IL" b="1" dirty="0">
              <a:solidFill>
                <a:srgbClr val="7030A0"/>
              </a:solidFill>
            </a:endParaRPr>
          </a:p>
        </p:txBody>
      </p:sp>
    </p:spTree>
    <p:extLst>
      <p:ext uri="{BB962C8B-B14F-4D97-AF65-F5344CB8AC3E}">
        <p14:creationId xmlns:p14="http://schemas.microsoft.com/office/powerpoint/2010/main" val="411270656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03706"/>
          </a:xfrm>
        </p:spPr>
        <p:txBody>
          <a:bodyPr/>
          <a:lstStyle/>
          <a:p>
            <a:r>
              <a:rPr lang="he-IL" b="1" dirty="0" smtClean="0">
                <a:solidFill>
                  <a:srgbClr val="7030A0"/>
                </a:solidFill>
              </a:rPr>
              <a:t>במערה לומד </a:t>
            </a:r>
            <a:r>
              <a:rPr lang="he-IL" b="1" dirty="0" err="1" smtClean="0">
                <a:solidFill>
                  <a:srgbClr val="7030A0"/>
                </a:solidFill>
              </a:rPr>
              <a:t>רשב"י</a:t>
            </a:r>
            <a:r>
              <a:rPr lang="he-IL" b="1" dirty="0" smtClean="0">
                <a:solidFill>
                  <a:srgbClr val="7030A0"/>
                </a:solidFill>
              </a:rPr>
              <a:t> שהיה בבחינת מידת הדין למתק את הגבורות וזוכה לשלמות הגדולה </a:t>
            </a:r>
            <a:r>
              <a:rPr lang="he-IL" b="1" dirty="0" smtClean="0">
                <a:solidFill>
                  <a:srgbClr val="FF0000"/>
                </a:solidFill>
              </a:rPr>
              <a:t>אהבת ישראל </a:t>
            </a:r>
            <a:br>
              <a:rPr lang="he-IL" b="1" dirty="0" smtClean="0">
                <a:solidFill>
                  <a:srgbClr val="FF0000"/>
                </a:solidFill>
              </a:rPr>
            </a:br>
            <a:r>
              <a:rPr lang="he-IL" b="1" dirty="0" smtClean="0">
                <a:solidFill>
                  <a:srgbClr val="FF0000"/>
                </a:solidFill>
              </a:rPr>
              <a:t>לגלות זכות על כל יהודי </a:t>
            </a:r>
            <a:br>
              <a:rPr lang="he-IL" b="1" dirty="0" smtClean="0">
                <a:solidFill>
                  <a:srgbClr val="FF0000"/>
                </a:solidFill>
              </a:rPr>
            </a:br>
            <a:r>
              <a:rPr lang="he-IL" b="1" dirty="0" smtClean="0">
                <a:solidFill>
                  <a:srgbClr val="FF0000"/>
                </a:solidFill>
              </a:rPr>
              <a:t>איזה שיהיה...</a:t>
            </a:r>
            <a:endParaRPr lang="he-IL" b="1" dirty="0">
              <a:solidFill>
                <a:srgbClr val="FF0000"/>
              </a:solidFill>
            </a:endParaRPr>
          </a:p>
        </p:txBody>
      </p:sp>
    </p:spTree>
    <p:extLst>
      <p:ext uri="{BB962C8B-B14F-4D97-AF65-F5344CB8AC3E}">
        <p14:creationId xmlns:p14="http://schemas.microsoft.com/office/powerpoint/2010/main" val="35110587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03706"/>
          </a:xfrm>
        </p:spPr>
        <p:txBody>
          <a:bodyPr/>
          <a:lstStyle/>
          <a:p>
            <a:r>
              <a:rPr lang="he-IL" b="1" dirty="0" smtClean="0">
                <a:solidFill>
                  <a:srgbClr val="7030A0"/>
                </a:solidFill>
              </a:rPr>
              <a:t>ארץ ישראל מלאה בציונים קדושים של הרבה גדולי עולם </a:t>
            </a:r>
            <a:r>
              <a:rPr lang="he-IL" b="1" dirty="0" smtClean="0"/>
              <a:t/>
            </a:r>
            <a:br>
              <a:rPr lang="he-IL" b="1" dirty="0" smtClean="0"/>
            </a:br>
            <a:r>
              <a:rPr lang="he-IL" b="1" dirty="0" smtClean="0"/>
              <a:t/>
            </a:r>
            <a:br>
              <a:rPr lang="he-IL" b="1" dirty="0" smtClean="0"/>
            </a:br>
            <a:r>
              <a:rPr lang="he-IL" b="1" dirty="0" smtClean="0">
                <a:solidFill>
                  <a:srgbClr val="FF0000"/>
                </a:solidFill>
              </a:rPr>
              <a:t>מדוע עם ישראל נוהר בהמוניו </a:t>
            </a:r>
            <a:br>
              <a:rPr lang="he-IL" b="1" dirty="0" smtClean="0">
                <a:solidFill>
                  <a:srgbClr val="FF0000"/>
                </a:solidFill>
              </a:rPr>
            </a:br>
            <a:r>
              <a:rPr lang="he-IL" b="1" dirty="0" smtClean="0">
                <a:solidFill>
                  <a:srgbClr val="FF0000"/>
                </a:solidFill>
              </a:rPr>
              <a:t>אל </a:t>
            </a:r>
            <a:r>
              <a:rPr lang="he-IL" b="1" dirty="0" err="1" smtClean="0">
                <a:solidFill>
                  <a:srgbClr val="FF0000"/>
                </a:solidFill>
              </a:rPr>
              <a:t>רשב"י</a:t>
            </a:r>
            <a:r>
              <a:rPr lang="he-IL" b="1" dirty="0" smtClean="0">
                <a:solidFill>
                  <a:srgbClr val="FF0000"/>
                </a:solidFill>
              </a:rPr>
              <a:t> ? </a:t>
            </a:r>
            <a:br>
              <a:rPr lang="he-IL" b="1" dirty="0" smtClean="0">
                <a:solidFill>
                  <a:srgbClr val="FF0000"/>
                </a:solidFill>
              </a:rPr>
            </a:br>
            <a:r>
              <a:rPr lang="he-IL" b="1" dirty="0" smtClean="0">
                <a:solidFill>
                  <a:srgbClr val="FF0000"/>
                </a:solidFill>
              </a:rPr>
              <a:t>מדוע זכה לכך ?! </a:t>
            </a:r>
            <a:endParaRPr lang="he-IL" b="1" dirty="0">
              <a:solidFill>
                <a:srgbClr val="FF0000"/>
              </a:solidFill>
            </a:endParaRPr>
          </a:p>
        </p:txBody>
      </p:sp>
    </p:spTree>
    <p:extLst>
      <p:ext uri="{BB962C8B-B14F-4D97-AF65-F5344CB8AC3E}">
        <p14:creationId xmlns:p14="http://schemas.microsoft.com/office/powerpoint/2010/main" val="34710758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131698"/>
          </a:xfrm>
        </p:spPr>
        <p:txBody>
          <a:bodyPr>
            <a:normAutofit fontScale="90000"/>
          </a:bodyPr>
          <a:lstStyle/>
          <a:p>
            <a:r>
              <a:rPr lang="he-IL" b="1" dirty="0" err="1" smtClean="0"/>
              <a:t>רשב"י</a:t>
            </a:r>
            <a:r>
              <a:rPr lang="he-IL" b="1" dirty="0" smtClean="0"/>
              <a:t> אמר </a:t>
            </a:r>
            <a:r>
              <a:rPr lang="he-IL" b="1" dirty="0" smtClean="0">
                <a:solidFill>
                  <a:srgbClr val="FF0000"/>
                </a:solidFill>
              </a:rPr>
              <a:t>"יכול אני לפטור את כל העולם מן הדין"   </a:t>
            </a:r>
            <a:r>
              <a:rPr lang="he-IL" b="1" dirty="0" smtClean="0"/>
              <a:t>איך ?! </a:t>
            </a:r>
            <a:br>
              <a:rPr lang="he-IL" b="1" dirty="0" smtClean="0"/>
            </a:br>
            <a:r>
              <a:rPr lang="he-IL" b="1" dirty="0" smtClean="0"/>
              <a:t/>
            </a:r>
            <a:br>
              <a:rPr lang="he-IL" b="1" dirty="0" smtClean="0"/>
            </a:br>
            <a:r>
              <a:rPr lang="he-IL" b="1" dirty="0" err="1" smtClean="0"/>
              <a:t>רשב"י</a:t>
            </a:r>
            <a:r>
              <a:rPr lang="he-IL" b="1" dirty="0" smtClean="0"/>
              <a:t> סובר במסכת שבת :  </a:t>
            </a:r>
            <a:br>
              <a:rPr lang="he-IL" b="1" dirty="0" smtClean="0"/>
            </a:br>
            <a:r>
              <a:rPr lang="he-IL" b="1" dirty="0" smtClean="0">
                <a:solidFill>
                  <a:srgbClr val="FF0000"/>
                </a:solidFill>
              </a:rPr>
              <a:t>"שדבר שאינו מתכוון – פטור"</a:t>
            </a:r>
            <a:br>
              <a:rPr lang="he-IL" b="1" dirty="0" smtClean="0">
                <a:solidFill>
                  <a:srgbClr val="FF0000"/>
                </a:solidFill>
              </a:rPr>
            </a:br>
            <a:r>
              <a:rPr lang="he-IL" b="1" dirty="0" smtClean="0">
                <a:solidFill>
                  <a:srgbClr val="FF0000"/>
                </a:solidFill>
              </a:rPr>
              <a:t> </a:t>
            </a:r>
            <a:r>
              <a:rPr lang="he-IL" b="1" dirty="0" smtClean="0"/>
              <a:t/>
            </a:r>
            <a:br>
              <a:rPr lang="he-IL" b="1" dirty="0" smtClean="0"/>
            </a:br>
            <a:r>
              <a:rPr lang="he-IL" b="1" dirty="0" smtClean="0">
                <a:solidFill>
                  <a:srgbClr val="7030A0"/>
                </a:solidFill>
              </a:rPr>
              <a:t>כלומר אם ביצעת מלאכה בשבת</a:t>
            </a:r>
            <a:br>
              <a:rPr lang="he-IL" b="1" dirty="0" smtClean="0">
                <a:solidFill>
                  <a:srgbClr val="7030A0"/>
                </a:solidFill>
              </a:rPr>
            </a:br>
            <a:r>
              <a:rPr lang="he-IL" b="1" dirty="0" smtClean="0">
                <a:solidFill>
                  <a:srgbClr val="7030A0"/>
                </a:solidFill>
              </a:rPr>
              <a:t> בלי להתכוון לתוצאה – פטור </a:t>
            </a:r>
            <a:r>
              <a:rPr lang="he-IL" dirty="0" smtClean="0"/>
              <a:t/>
            </a:r>
            <a:br>
              <a:rPr lang="he-IL" dirty="0" smtClean="0"/>
            </a:br>
            <a:endParaRPr lang="he-IL" dirty="0"/>
          </a:p>
        </p:txBody>
      </p:sp>
    </p:spTree>
    <p:extLst>
      <p:ext uri="{BB962C8B-B14F-4D97-AF65-F5344CB8AC3E}">
        <p14:creationId xmlns:p14="http://schemas.microsoft.com/office/powerpoint/2010/main" val="3438489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131698"/>
          </a:xfrm>
        </p:spPr>
        <p:txBody>
          <a:bodyPr>
            <a:normAutofit fontScale="90000"/>
          </a:bodyPr>
          <a:lstStyle/>
          <a:p>
            <a:r>
              <a:rPr lang="he-IL" b="1" dirty="0" smtClean="0">
                <a:solidFill>
                  <a:srgbClr val="7030A0"/>
                </a:solidFill>
              </a:rPr>
              <a:t>כך בעומק אומר </a:t>
            </a:r>
            <a:r>
              <a:rPr lang="he-IL" b="1" dirty="0" err="1" smtClean="0">
                <a:solidFill>
                  <a:srgbClr val="7030A0"/>
                </a:solidFill>
              </a:rPr>
              <a:t>רשב"י</a:t>
            </a:r>
            <a:r>
              <a:rPr lang="he-IL" b="1" dirty="0" smtClean="0">
                <a:solidFill>
                  <a:srgbClr val="7030A0"/>
                </a:solidFill>
              </a:rPr>
              <a:t/>
            </a:r>
            <a:br>
              <a:rPr lang="he-IL" b="1" dirty="0" smtClean="0">
                <a:solidFill>
                  <a:srgbClr val="7030A0"/>
                </a:solidFill>
              </a:rPr>
            </a:br>
            <a:r>
              <a:rPr lang="he-IL" b="1" dirty="0" smtClean="0">
                <a:solidFill>
                  <a:srgbClr val="7030A0"/>
                </a:solidFill>
              </a:rPr>
              <a:t>רוב ישראל </a:t>
            </a:r>
            <a:r>
              <a:rPr lang="he-IL" b="1" u="sng" dirty="0" smtClean="0">
                <a:solidFill>
                  <a:srgbClr val="FF0000"/>
                </a:solidFill>
                <a:effectLst>
                  <a:outerShdw blurRad="38100" dist="38100" dir="2700000" algn="tl">
                    <a:srgbClr val="000000">
                      <a:alpha val="43137"/>
                    </a:srgbClr>
                  </a:outerShdw>
                </a:effectLst>
              </a:rPr>
              <a:t>לא מתכוונים לחטוא</a:t>
            </a:r>
            <a:r>
              <a:rPr lang="he-IL" b="1" dirty="0" smtClean="0">
                <a:solidFill>
                  <a:srgbClr val="7030A0"/>
                </a:solidFill>
              </a:rPr>
              <a:t/>
            </a:r>
            <a:br>
              <a:rPr lang="he-IL" b="1" dirty="0" smtClean="0">
                <a:solidFill>
                  <a:srgbClr val="7030A0"/>
                </a:solidFill>
              </a:rPr>
            </a:br>
            <a:r>
              <a:rPr lang="he-IL" b="1" dirty="0" smtClean="0">
                <a:solidFill>
                  <a:srgbClr val="7030A0"/>
                </a:solidFill>
              </a:rPr>
              <a:t>אין זה רצונם </a:t>
            </a:r>
            <a:r>
              <a:rPr lang="he-IL" b="1" dirty="0" err="1" smtClean="0">
                <a:solidFill>
                  <a:srgbClr val="7030A0"/>
                </a:solidFill>
              </a:rPr>
              <a:t>האמיתי</a:t>
            </a:r>
            <a:r>
              <a:rPr lang="he-IL" b="1" dirty="0" smtClean="0">
                <a:solidFill>
                  <a:srgbClr val="7030A0"/>
                </a:solidFill>
              </a:rPr>
              <a:t>,</a:t>
            </a:r>
            <a:br>
              <a:rPr lang="he-IL" b="1" dirty="0" smtClean="0">
                <a:solidFill>
                  <a:srgbClr val="7030A0"/>
                </a:solidFill>
              </a:rPr>
            </a:br>
            <a:r>
              <a:rPr lang="he-IL" b="1" dirty="0" smtClean="0">
                <a:solidFill>
                  <a:srgbClr val="7030A0"/>
                </a:solidFill>
              </a:rPr>
              <a:t>היצר הרע אונס אותם לכך</a:t>
            </a:r>
            <a:br>
              <a:rPr lang="he-IL" b="1" dirty="0" smtClean="0">
                <a:solidFill>
                  <a:srgbClr val="7030A0"/>
                </a:solidFill>
              </a:rPr>
            </a:br>
            <a:r>
              <a:rPr lang="he-IL" b="1" dirty="0" smtClean="0">
                <a:solidFill>
                  <a:srgbClr val="7030A0"/>
                </a:solidFill>
              </a:rPr>
              <a:t>לכן הם פטורים . </a:t>
            </a:r>
            <a:r>
              <a:rPr lang="he-IL" b="1" dirty="0" smtClean="0"/>
              <a:t/>
            </a:r>
            <a:br>
              <a:rPr lang="he-IL" b="1" dirty="0" smtClean="0"/>
            </a:br>
            <a:r>
              <a:rPr lang="he-IL" b="1" dirty="0" smtClean="0">
                <a:solidFill>
                  <a:srgbClr val="FF0000"/>
                </a:solidFill>
              </a:rPr>
              <a:t>לכן עם ישראל קשור ונמשך את </a:t>
            </a:r>
            <a:r>
              <a:rPr lang="he-IL" b="1" dirty="0" err="1" smtClean="0">
                <a:solidFill>
                  <a:srgbClr val="FF0000"/>
                </a:solidFill>
              </a:rPr>
              <a:t>רשב"י</a:t>
            </a:r>
            <a:r>
              <a:rPr lang="he-IL" b="1" dirty="0" smtClean="0">
                <a:solidFill>
                  <a:srgbClr val="FF0000"/>
                </a:solidFill>
              </a:rPr>
              <a:t> כל השנה ובעיקר </a:t>
            </a:r>
            <a:br>
              <a:rPr lang="he-IL" b="1" dirty="0" smtClean="0">
                <a:solidFill>
                  <a:srgbClr val="FF0000"/>
                </a:solidFill>
              </a:rPr>
            </a:br>
            <a:r>
              <a:rPr lang="he-IL" b="1" dirty="0" smtClean="0">
                <a:solidFill>
                  <a:srgbClr val="FF0000"/>
                </a:solidFill>
              </a:rPr>
              <a:t>ביום ההילולא – ל"ג בעומר. </a:t>
            </a:r>
            <a:endParaRPr lang="he-IL" b="1" dirty="0">
              <a:solidFill>
                <a:srgbClr val="FF0000"/>
              </a:solidFill>
            </a:endParaRPr>
          </a:p>
        </p:txBody>
      </p:sp>
    </p:spTree>
    <p:extLst>
      <p:ext uri="{BB962C8B-B14F-4D97-AF65-F5344CB8AC3E}">
        <p14:creationId xmlns:p14="http://schemas.microsoft.com/office/powerpoint/2010/main" val="422804495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419730"/>
          </a:xfrm>
        </p:spPr>
        <p:txBody>
          <a:bodyPr>
            <a:normAutofit fontScale="90000"/>
          </a:bodyPr>
          <a:lstStyle/>
          <a:p>
            <a:r>
              <a:rPr lang="he-IL" b="1" dirty="0" smtClean="0">
                <a:solidFill>
                  <a:srgbClr val="7030A0"/>
                </a:solidFill>
              </a:rPr>
              <a:t>עם גודל השמחה בעלייה לציון </a:t>
            </a:r>
            <a:r>
              <a:rPr lang="he-IL" b="1" dirty="0" err="1" smtClean="0">
                <a:solidFill>
                  <a:srgbClr val="7030A0"/>
                </a:solidFill>
              </a:rPr>
              <a:t>הרשב"י</a:t>
            </a:r>
            <a:r>
              <a:rPr lang="he-IL" b="1" dirty="0" smtClean="0">
                <a:solidFill>
                  <a:srgbClr val="7030A0"/>
                </a:solidFill>
              </a:rPr>
              <a:t> במירון צריך לעלות לשם בבושה וביראה גדולה. </a:t>
            </a:r>
            <a:r>
              <a:rPr lang="he-IL" b="1" dirty="0" smtClean="0"/>
              <a:t/>
            </a:r>
            <a:br>
              <a:rPr lang="he-IL" b="1" dirty="0" smtClean="0"/>
            </a:br>
            <a:r>
              <a:rPr lang="he-IL" b="1" dirty="0" smtClean="0">
                <a:solidFill>
                  <a:srgbClr val="FF0000"/>
                </a:solidFill>
              </a:rPr>
              <a:t>האור החיים הקדוש כאשר עלה למירון לראשונה בחייו בל"ג בעומר כשהגיע למרגלות ההר ירד מן החמור וזחל על ידיו ורגליו ולאורך כל הדרך בכה ואמר " היכן אני השפל נכנס – למקום אש שלהבת ! </a:t>
            </a:r>
            <a:endParaRPr lang="he-IL" b="1" dirty="0">
              <a:solidFill>
                <a:srgbClr val="FF0000"/>
              </a:solidFill>
            </a:endParaRPr>
          </a:p>
        </p:txBody>
      </p:sp>
    </p:spTree>
    <p:extLst>
      <p:ext uri="{BB962C8B-B14F-4D97-AF65-F5344CB8AC3E}">
        <p14:creationId xmlns:p14="http://schemas.microsoft.com/office/powerpoint/2010/main" val="240282916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75714"/>
          </a:xfrm>
        </p:spPr>
        <p:txBody>
          <a:bodyPr/>
          <a:lstStyle/>
          <a:p>
            <a:r>
              <a:rPr lang="he-IL" b="1" dirty="0" smtClean="0">
                <a:solidFill>
                  <a:srgbClr val="FF0000"/>
                </a:solidFill>
              </a:rPr>
              <a:t>נזכה כולנו בע"ה </a:t>
            </a:r>
            <a:br>
              <a:rPr lang="he-IL" b="1" dirty="0" smtClean="0">
                <a:solidFill>
                  <a:srgbClr val="FF0000"/>
                </a:solidFill>
              </a:rPr>
            </a:br>
            <a:r>
              <a:rPr lang="he-IL" b="1" dirty="0" smtClean="0">
                <a:solidFill>
                  <a:srgbClr val="7030A0"/>
                </a:solidFill>
              </a:rPr>
              <a:t>לראות טוב בכל יהודי </a:t>
            </a:r>
            <a:r>
              <a:rPr lang="he-IL" b="1" dirty="0" smtClean="0">
                <a:solidFill>
                  <a:srgbClr val="FF0000"/>
                </a:solidFill>
              </a:rPr>
              <a:t/>
            </a:r>
            <a:br>
              <a:rPr lang="he-IL" b="1" dirty="0" smtClean="0">
                <a:solidFill>
                  <a:srgbClr val="FF0000"/>
                </a:solidFill>
              </a:rPr>
            </a:br>
            <a:r>
              <a:rPr lang="he-IL" b="1" dirty="0" smtClean="0">
                <a:solidFill>
                  <a:srgbClr val="FF0000"/>
                </a:solidFill>
              </a:rPr>
              <a:t>להתחבר לקב"ה </a:t>
            </a:r>
            <a:br>
              <a:rPr lang="he-IL" b="1" dirty="0" smtClean="0">
                <a:solidFill>
                  <a:srgbClr val="FF0000"/>
                </a:solidFill>
              </a:rPr>
            </a:br>
            <a:r>
              <a:rPr lang="he-IL" b="1" dirty="0">
                <a:solidFill>
                  <a:srgbClr val="7030A0"/>
                </a:solidFill>
              </a:rPr>
              <a:t>להתחבר את צדיקי האמת</a:t>
            </a:r>
            <a:r>
              <a:rPr lang="he-IL" b="1" dirty="0" smtClean="0">
                <a:solidFill>
                  <a:srgbClr val="FF0000"/>
                </a:solidFill>
              </a:rPr>
              <a:t/>
            </a:r>
            <a:br>
              <a:rPr lang="he-IL" b="1" dirty="0" smtClean="0">
                <a:solidFill>
                  <a:srgbClr val="FF0000"/>
                </a:solidFill>
              </a:rPr>
            </a:br>
            <a:r>
              <a:rPr lang="he-IL" b="1" dirty="0" smtClean="0">
                <a:solidFill>
                  <a:srgbClr val="FF0000"/>
                </a:solidFill>
              </a:rPr>
              <a:t>להתחבר לתורה הקדושה </a:t>
            </a:r>
            <a:br>
              <a:rPr lang="he-IL" b="1" dirty="0" smtClean="0">
                <a:solidFill>
                  <a:srgbClr val="FF0000"/>
                </a:solidFill>
              </a:rPr>
            </a:br>
            <a:r>
              <a:rPr lang="he-IL" b="1" dirty="0">
                <a:solidFill>
                  <a:srgbClr val="7030A0"/>
                </a:solidFill>
              </a:rPr>
              <a:t>בתורת הנגלה והנסתר</a:t>
            </a:r>
            <a:r>
              <a:rPr lang="he-IL" b="1" dirty="0" smtClean="0">
                <a:solidFill>
                  <a:srgbClr val="FF0000"/>
                </a:solidFill>
              </a:rPr>
              <a:t/>
            </a:r>
            <a:br>
              <a:rPr lang="he-IL" b="1" dirty="0" smtClean="0">
                <a:solidFill>
                  <a:srgbClr val="FF0000"/>
                </a:solidFill>
              </a:rPr>
            </a:br>
            <a:r>
              <a:rPr lang="he-IL" b="1" dirty="0" smtClean="0">
                <a:solidFill>
                  <a:srgbClr val="FF0000"/>
                </a:solidFill>
              </a:rPr>
              <a:t>לדעת </a:t>
            </a:r>
            <a:r>
              <a:rPr lang="he-IL" b="1" dirty="0" err="1" smtClean="0">
                <a:solidFill>
                  <a:srgbClr val="FF0000"/>
                </a:solidFill>
              </a:rPr>
              <a:t>שהכל</a:t>
            </a:r>
            <a:r>
              <a:rPr lang="he-IL" b="1" dirty="0" smtClean="0">
                <a:solidFill>
                  <a:srgbClr val="FF0000"/>
                </a:solidFill>
              </a:rPr>
              <a:t> </a:t>
            </a:r>
            <a:r>
              <a:rPr lang="he-IL" b="1" dirty="0" err="1" smtClean="0">
                <a:solidFill>
                  <a:srgbClr val="FF0000"/>
                </a:solidFill>
              </a:rPr>
              <a:t>מושגח</a:t>
            </a:r>
            <a:r>
              <a:rPr lang="he-IL" b="1" dirty="0" smtClean="0">
                <a:solidFill>
                  <a:srgbClr val="FF0000"/>
                </a:solidFill>
              </a:rPr>
              <a:t> ע"י הקב"ה </a:t>
            </a:r>
            <a:endParaRPr lang="he-IL" b="1" dirty="0">
              <a:solidFill>
                <a:srgbClr val="FF0000"/>
              </a:solidFill>
            </a:endParaRPr>
          </a:p>
        </p:txBody>
      </p:sp>
    </p:spTree>
    <p:extLst>
      <p:ext uri="{BB962C8B-B14F-4D97-AF65-F5344CB8AC3E}">
        <p14:creationId xmlns:p14="http://schemas.microsoft.com/office/powerpoint/2010/main" val="329294374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75714"/>
          </a:xfrm>
        </p:spPr>
        <p:txBody>
          <a:bodyPr>
            <a:normAutofit/>
          </a:bodyPr>
          <a:lstStyle/>
          <a:p>
            <a:r>
              <a:rPr lang="he-IL" sz="4800" b="1" dirty="0" smtClean="0">
                <a:solidFill>
                  <a:srgbClr val="7030A0"/>
                </a:solidFill>
              </a:rPr>
              <a:t>במכירת האחים את יוסף </a:t>
            </a:r>
            <a:br>
              <a:rPr lang="he-IL" sz="4800" b="1" dirty="0" smtClean="0">
                <a:solidFill>
                  <a:srgbClr val="7030A0"/>
                </a:solidFill>
              </a:rPr>
            </a:br>
            <a:r>
              <a:rPr lang="he-IL" sz="4800" b="1" dirty="0" smtClean="0">
                <a:solidFill>
                  <a:srgbClr val="7030A0"/>
                </a:solidFill>
              </a:rPr>
              <a:t>נשבעו תשעה אחים וצירפו איתם את הקב"ה לשבועה    לא לספר ליעקב אבינו </a:t>
            </a:r>
            <a:br>
              <a:rPr lang="he-IL" sz="4800" b="1" dirty="0" smtClean="0">
                <a:solidFill>
                  <a:srgbClr val="7030A0"/>
                </a:solidFill>
              </a:rPr>
            </a:br>
            <a:r>
              <a:rPr lang="he-IL" sz="4800" b="1" dirty="0" smtClean="0">
                <a:solidFill>
                  <a:srgbClr val="7030A0"/>
                </a:solidFill>
              </a:rPr>
              <a:t>על דבר המכירה</a:t>
            </a:r>
            <a:br>
              <a:rPr lang="he-IL" sz="4800" b="1" dirty="0" smtClean="0">
                <a:solidFill>
                  <a:srgbClr val="7030A0"/>
                </a:solidFill>
              </a:rPr>
            </a:br>
            <a:r>
              <a:rPr lang="he-IL" sz="4800" b="1" dirty="0" smtClean="0">
                <a:solidFill>
                  <a:srgbClr val="7030A0"/>
                </a:solidFill>
              </a:rPr>
              <a:t>ולספר לו שיוסף מת </a:t>
            </a:r>
            <a:endParaRPr lang="he-IL" sz="4800" b="1" dirty="0">
              <a:solidFill>
                <a:srgbClr val="7030A0"/>
              </a:solidFill>
            </a:endParaRPr>
          </a:p>
        </p:txBody>
      </p:sp>
    </p:spTree>
    <p:extLst>
      <p:ext uri="{BB962C8B-B14F-4D97-AF65-F5344CB8AC3E}">
        <p14:creationId xmlns:p14="http://schemas.microsoft.com/office/powerpoint/2010/main" val="28028783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75714"/>
          </a:xfrm>
        </p:spPr>
        <p:txBody>
          <a:bodyPr>
            <a:noAutofit/>
          </a:bodyPr>
          <a:lstStyle/>
          <a:p>
            <a:pPr algn="r"/>
            <a:r>
              <a:rPr lang="he-IL" sz="3600" b="1" dirty="0" smtClean="0">
                <a:solidFill>
                  <a:srgbClr val="7030A0"/>
                </a:solidFill>
              </a:rPr>
              <a:t>על פי פירוש </a:t>
            </a:r>
            <a:r>
              <a:rPr lang="he-IL" sz="3600" b="1" dirty="0" err="1" smtClean="0">
                <a:solidFill>
                  <a:srgbClr val="7030A0"/>
                </a:solidFill>
              </a:rPr>
              <a:t>האברבנאל</a:t>
            </a:r>
            <a:r>
              <a:rPr lang="he-IL" sz="3600" b="1" dirty="0" smtClean="0">
                <a:solidFill>
                  <a:srgbClr val="7030A0"/>
                </a:solidFill>
              </a:rPr>
              <a:t> </a:t>
            </a:r>
            <a:br>
              <a:rPr lang="he-IL" sz="3600" b="1" dirty="0" smtClean="0">
                <a:solidFill>
                  <a:srgbClr val="7030A0"/>
                </a:solidFill>
              </a:rPr>
            </a:br>
            <a:r>
              <a:rPr lang="he-IL" sz="3600" b="1" dirty="0" smtClean="0">
                <a:solidFill>
                  <a:srgbClr val="7030A0"/>
                </a:solidFill>
              </a:rPr>
              <a:t>חטאו האחים בחמישה חטאים : </a:t>
            </a:r>
            <a:r>
              <a:rPr lang="he-IL" sz="3600" b="1" dirty="0" smtClean="0"/>
              <a:t/>
            </a:r>
            <a:br>
              <a:rPr lang="he-IL" sz="3600" b="1" dirty="0" smtClean="0"/>
            </a:br>
            <a:r>
              <a:rPr lang="he-IL" sz="3600" b="1" dirty="0" smtClean="0">
                <a:solidFill>
                  <a:srgbClr val="FF0000"/>
                </a:solidFill>
              </a:rPr>
              <a:t>א. שנאת חינם</a:t>
            </a:r>
            <a:r>
              <a:rPr lang="he-IL" sz="3600" b="1" dirty="0" smtClean="0"/>
              <a:t/>
            </a:r>
            <a:br>
              <a:rPr lang="he-IL" sz="3600" b="1" dirty="0" smtClean="0"/>
            </a:br>
            <a:r>
              <a:rPr lang="he-IL" sz="3600" b="1" dirty="0" smtClean="0">
                <a:solidFill>
                  <a:srgbClr val="7030A0"/>
                </a:solidFill>
              </a:rPr>
              <a:t>ב. יוסף בא לדרוש בשלמם והם רצו להורגו</a:t>
            </a:r>
            <a:r>
              <a:rPr lang="he-IL" sz="3600" b="1" dirty="0" smtClean="0"/>
              <a:t/>
            </a:r>
            <a:br>
              <a:rPr lang="he-IL" sz="3600" b="1" dirty="0" smtClean="0"/>
            </a:br>
            <a:r>
              <a:rPr lang="he-IL" sz="3600" b="1" dirty="0" smtClean="0">
                <a:solidFill>
                  <a:srgbClr val="FF0000"/>
                </a:solidFill>
              </a:rPr>
              <a:t>ג. השליכו אותו אל הבור</a:t>
            </a:r>
            <a:r>
              <a:rPr lang="he-IL" sz="3600" b="1" dirty="0" smtClean="0"/>
              <a:t/>
            </a:r>
            <a:br>
              <a:rPr lang="he-IL" sz="3600" b="1" dirty="0" smtClean="0"/>
            </a:br>
            <a:r>
              <a:rPr lang="he-IL" sz="3600" b="1" dirty="0" smtClean="0">
                <a:solidFill>
                  <a:srgbClr val="7030A0"/>
                </a:solidFill>
              </a:rPr>
              <a:t>ד. מכרו אותו לעבד במצרים ואת כל זרעו אחריו</a:t>
            </a:r>
            <a:r>
              <a:rPr lang="he-IL" sz="3600" b="1" dirty="0" smtClean="0"/>
              <a:t/>
            </a:r>
            <a:br>
              <a:rPr lang="he-IL" sz="3600" b="1" dirty="0" smtClean="0"/>
            </a:br>
            <a:r>
              <a:rPr lang="he-IL" sz="3600" b="1" dirty="0" smtClean="0">
                <a:solidFill>
                  <a:srgbClr val="FF0000"/>
                </a:solidFill>
              </a:rPr>
              <a:t>ה. זלזלו בו ומכרו אותו תמורת 20 שקלים. </a:t>
            </a:r>
            <a:endParaRPr lang="he-IL" sz="3600" b="1" dirty="0">
              <a:solidFill>
                <a:srgbClr val="FF0000"/>
              </a:solidFill>
            </a:endParaRPr>
          </a:p>
        </p:txBody>
      </p:sp>
    </p:spTree>
    <p:extLst>
      <p:ext uri="{BB962C8B-B14F-4D97-AF65-F5344CB8AC3E}">
        <p14:creationId xmlns:p14="http://schemas.microsoft.com/office/powerpoint/2010/main" val="1169472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419730"/>
          </a:xfrm>
        </p:spPr>
        <p:txBody>
          <a:bodyPr/>
          <a:lstStyle/>
          <a:p>
            <a:r>
              <a:rPr lang="he-IL" b="1" dirty="0" smtClean="0">
                <a:solidFill>
                  <a:srgbClr val="FF0000"/>
                </a:solidFill>
              </a:rPr>
              <a:t>על פי פירוש הזוהר הקדוש </a:t>
            </a:r>
            <a:br>
              <a:rPr lang="he-IL" b="1" dirty="0" smtClean="0">
                <a:solidFill>
                  <a:srgbClr val="FF0000"/>
                </a:solidFill>
              </a:rPr>
            </a:br>
            <a:r>
              <a:rPr lang="he-IL" b="1" dirty="0" smtClean="0">
                <a:solidFill>
                  <a:srgbClr val="FF0000"/>
                </a:solidFill>
              </a:rPr>
              <a:t>עשרה האחים היו צריכים לחזור בגלגול ולכפר על המכירה </a:t>
            </a:r>
            <a:br>
              <a:rPr lang="he-IL" b="1" dirty="0" smtClean="0">
                <a:solidFill>
                  <a:srgbClr val="FF0000"/>
                </a:solidFill>
              </a:rPr>
            </a:br>
            <a:r>
              <a:rPr lang="he-IL" b="1" dirty="0" smtClean="0">
                <a:solidFill>
                  <a:srgbClr val="FF0000"/>
                </a:solidFill>
              </a:rPr>
              <a:t>וכנגדם נהרגו </a:t>
            </a:r>
            <a:br>
              <a:rPr lang="he-IL" b="1" dirty="0" smtClean="0">
                <a:solidFill>
                  <a:srgbClr val="FF0000"/>
                </a:solidFill>
              </a:rPr>
            </a:br>
            <a:r>
              <a:rPr lang="he-IL" b="1" dirty="0" smtClean="0">
                <a:solidFill>
                  <a:srgbClr val="FF0000"/>
                </a:solidFill>
              </a:rPr>
              <a:t>עשרה הרוגי מלכות </a:t>
            </a:r>
            <a:br>
              <a:rPr lang="he-IL" b="1" dirty="0" smtClean="0">
                <a:solidFill>
                  <a:srgbClr val="FF0000"/>
                </a:solidFill>
              </a:rPr>
            </a:br>
            <a:r>
              <a:rPr lang="he-IL" b="1" dirty="0" smtClean="0">
                <a:solidFill>
                  <a:srgbClr val="FF0000"/>
                </a:solidFill>
              </a:rPr>
              <a:t>ואלו הם : </a:t>
            </a:r>
            <a:endParaRPr lang="he-IL" b="1" dirty="0">
              <a:solidFill>
                <a:srgbClr val="FF0000"/>
              </a:solidFill>
            </a:endParaRPr>
          </a:p>
        </p:txBody>
      </p:sp>
    </p:spTree>
    <p:extLst>
      <p:ext uri="{BB962C8B-B14F-4D97-AF65-F5344CB8AC3E}">
        <p14:creationId xmlns:p14="http://schemas.microsoft.com/office/powerpoint/2010/main" val="25067336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75714"/>
          </a:xfrm>
        </p:spPr>
        <p:txBody>
          <a:bodyPr/>
          <a:lstStyle/>
          <a:p>
            <a:r>
              <a:rPr lang="he-IL" b="1" dirty="0" smtClean="0">
                <a:solidFill>
                  <a:srgbClr val="7030A0"/>
                </a:solidFill>
              </a:rPr>
              <a:t>רבי שמעון , רבי ישמעאל </a:t>
            </a:r>
            <a:br>
              <a:rPr lang="he-IL" b="1" dirty="0" smtClean="0">
                <a:solidFill>
                  <a:srgbClr val="7030A0"/>
                </a:solidFill>
              </a:rPr>
            </a:br>
            <a:r>
              <a:rPr lang="he-IL" b="1" dirty="0" smtClean="0">
                <a:solidFill>
                  <a:srgbClr val="7030A0"/>
                </a:solidFill>
              </a:rPr>
              <a:t>רבי עקיבא, רבי חנניה בן </a:t>
            </a:r>
            <a:r>
              <a:rPr lang="he-IL" b="1" dirty="0" err="1" smtClean="0">
                <a:solidFill>
                  <a:srgbClr val="7030A0"/>
                </a:solidFill>
              </a:rPr>
              <a:t>תרדיון</a:t>
            </a:r>
            <a:r>
              <a:rPr lang="he-IL" b="1" dirty="0" smtClean="0">
                <a:solidFill>
                  <a:srgbClr val="7030A0"/>
                </a:solidFill>
              </a:rPr>
              <a:t>,</a:t>
            </a:r>
            <a:br>
              <a:rPr lang="he-IL" b="1" dirty="0" smtClean="0">
                <a:solidFill>
                  <a:srgbClr val="7030A0"/>
                </a:solidFill>
              </a:rPr>
            </a:br>
            <a:r>
              <a:rPr lang="he-IL" b="1" dirty="0" smtClean="0">
                <a:solidFill>
                  <a:srgbClr val="7030A0"/>
                </a:solidFill>
              </a:rPr>
              <a:t>רבי טרפון, רבי יהודה בן בבא, </a:t>
            </a:r>
            <a:br>
              <a:rPr lang="he-IL" b="1" dirty="0" smtClean="0">
                <a:solidFill>
                  <a:srgbClr val="7030A0"/>
                </a:solidFill>
              </a:rPr>
            </a:br>
            <a:r>
              <a:rPr lang="he-IL" b="1" dirty="0" smtClean="0">
                <a:solidFill>
                  <a:srgbClr val="7030A0"/>
                </a:solidFill>
              </a:rPr>
              <a:t>רבי אלעזר בן שמוע, רבי </a:t>
            </a:r>
            <a:r>
              <a:rPr lang="he-IL" b="1" dirty="0" err="1" smtClean="0">
                <a:solidFill>
                  <a:srgbClr val="7030A0"/>
                </a:solidFill>
              </a:rPr>
              <a:t>ישבב</a:t>
            </a:r>
            <a:r>
              <a:rPr lang="he-IL" b="1" dirty="0" smtClean="0">
                <a:solidFill>
                  <a:srgbClr val="7030A0"/>
                </a:solidFill>
              </a:rPr>
              <a:t>,</a:t>
            </a:r>
            <a:br>
              <a:rPr lang="he-IL" b="1" dirty="0" smtClean="0">
                <a:solidFill>
                  <a:srgbClr val="7030A0"/>
                </a:solidFill>
              </a:rPr>
            </a:br>
            <a:r>
              <a:rPr lang="he-IL" b="1" dirty="0" smtClean="0">
                <a:solidFill>
                  <a:srgbClr val="7030A0"/>
                </a:solidFill>
              </a:rPr>
              <a:t>רבי יהודה, ורבי </a:t>
            </a:r>
            <a:r>
              <a:rPr lang="he-IL" b="1" dirty="0" err="1" smtClean="0">
                <a:solidFill>
                  <a:srgbClr val="7030A0"/>
                </a:solidFill>
              </a:rPr>
              <a:t>חוצפית</a:t>
            </a:r>
            <a:r>
              <a:rPr lang="he-IL" b="1" dirty="0" smtClean="0">
                <a:solidFill>
                  <a:srgbClr val="7030A0"/>
                </a:solidFill>
              </a:rPr>
              <a:t>. </a:t>
            </a:r>
            <a:endParaRPr lang="he-IL" b="1" dirty="0">
              <a:solidFill>
                <a:srgbClr val="7030A0"/>
              </a:solidFill>
            </a:endParaRPr>
          </a:p>
        </p:txBody>
      </p:sp>
    </p:spTree>
    <p:extLst>
      <p:ext uri="{BB962C8B-B14F-4D97-AF65-F5344CB8AC3E}">
        <p14:creationId xmlns:p14="http://schemas.microsoft.com/office/powerpoint/2010/main" val="27210519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491738"/>
          </a:xfrm>
        </p:spPr>
        <p:txBody>
          <a:bodyPr/>
          <a:lstStyle/>
          <a:p>
            <a:r>
              <a:rPr lang="he-IL" b="1" dirty="0" smtClean="0">
                <a:solidFill>
                  <a:srgbClr val="7030A0"/>
                </a:solidFill>
              </a:rPr>
              <a:t>וכאן מחדש חידוש נפלא האדמו"ר מגור </a:t>
            </a:r>
            <a:br>
              <a:rPr lang="he-IL" b="1" dirty="0" smtClean="0">
                <a:solidFill>
                  <a:srgbClr val="7030A0"/>
                </a:solidFill>
              </a:rPr>
            </a:br>
            <a:r>
              <a:rPr lang="he-IL" b="1" dirty="0" smtClean="0">
                <a:solidFill>
                  <a:srgbClr val="7030A0"/>
                </a:solidFill>
              </a:rPr>
              <a:t>רבי יצחק מאיר זצ"ל </a:t>
            </a:r>
            <a:br>
              <a:rPr lang="he-IL" b="1" dirty="0" smtClean="0">
                <a:solidFill>
                  <a:srgbClr val="7030A0"/>
                </a:solidFill>
              </a:rPr>
            </a:br>
            <a:r>
              <a:rPr lang="he-IL" b="1" dirty="0" smtClean="0">
                <a:solidFill>
                  <a:srgbClr val="7030A0"/>
                </a:solidFill>
              </a:rPr>
              <a:t>סבו של ה"שפת אמת" </a:t>
            </a:r>
            <a:endParaRPr lang="he-IL" b="1" dirty="0">
              <a:solidFill>
                <a:srgbClr val="7030A0"/>
              </a:solidFill>
            </a:endParaRPr>
          </a:p>
        </p:txBody>
      </p:sp>
    </p:spTree>
    <p:extLst>
      <p:ext uri="{BB962C8B-B14F-4D97-AF65-F5344CB8AC3E}">
        <p14:creationId xmlns:p14="http://schemas.microsoft.com/office/powerpoint/2010/main" val="214106640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059690"/>
          </a:xfrm>
        </p:spPr>
        <p:txBody>
          <a:bodyPr>
            <a:normAutofit fontScale="90000"/>
          </a:bodyPr>
          <a:lstStyle/>
          <a:p>
            <a:r>
              <a:rPr lang="he-IL" b="1" dirty="0" smtClean="0">
                <a:solidFill>
                  <a:srgbClr val="7030A0"/>
                </a:solidFill>
              </a:rPr>
              <a:t>שלושה אחים היו עיקריים במכירה </a:t>
            </a:r>
            <a:r>
              <a:rPr lang="he-IL" b="1" dirty="0" smtClean="0"/>
              <a:t/>
            </a:r>
            <a:br>
              <a:rPr lang="he-IL" b="1" dirty="0" smtClean="0"/>
            </a:br>
            <a:r>
              <a:rPr lang="he-IL" b="1" dirty="0" smtClean="0"/>
              <a:t/>
            </a:r>
            <a:br>
              <a:rPr lang="he-IL" b="1" dirty="0" smtClean="0"/>
            </a:br>
            <a:r>
              <a:rPr lang="he-IL" b="1" dirty="0">
                <a:solidFill>
                  <a:srgbClr val="FF0000"/>
                </a:solidFill>
              </a:rPr>
              <a:t>יוסף</a:t>
            </a:r>
            <a:r>
              <a:rPr lang="he-IL" b="1" dirty="0" smtClean="0"/>
              <a:t> – </a:t>
            </a:r>
            <a:r>
              <a:rPr lang="he-IL" b="1" dirty="0">
                <a:solidFill>
                  <a:srgbClr val="7030A0"/>
                </a:solidFill>
              </a:rPr>
              <a:t>גרם למכירה </a:t>
            </a:r>
            <a:r>
              <a:rPr lang="he-IL" b="1" dirty="0" smtClean="0"/>
              <a:t/>
            </a:r>
            <a:br>
              <a:rPr lang="he-IL" b="1" dirty="0" smtClean="0"/>
            </a:br>
            <a:r>
              <a:rPr lang="he-IL" b="1" dirty="0" smtClean="0"/>
              <a:t/>
            </a:r>
            <a:br>
              <a:rPr lang="he-IL" b="1" dirty="0" smtClean="0"/>
            </a:br>
            <a:r>
              <a:rPr lang="he-IL" b="1" dirty="0" smtClean="0">
                <a:solidFill>
                  <a:srgbClr val="FF0000"/>
                </a:solidFill>
              </a:rPr>
              <a:t>שמעון</a:t>
            </a:r>
            <a:r>
              <a:rPr lang="he-IL" b="1" dirty="0" smtClean="0"/>
              <a:t> – </a:t>
            </a:r>
            <a:r>
              <a:rPr lang="he-IL" b="1" dirty="0">
                <a:solidFill>
                  <a:srgbClr val="7030A0"/>
                </a:solidFill>
              </a:rPr>
              <a:t>עורר את הדין בתחילה</a:t>
            </a:r>
            <a:r>
              <a:rPr lang="he-IL" b="1" dirty="0" smtClean="0"/>
              <a:t/>
            </a:r>
            <a:br>
              <a:rPr lang="he-IL" b="1" dirty="0" smtClean="0"/>
            </a:br>
            <a:r>
              <a:rPr lang="he-IL" b="1" dirty="0" smtClean="0"/>
              <a:t/>
            </a:r>
            <a:br>
              <a:rPr lang="he-IL" b="1" dirty="0" smtClean="0"/>
            </a:br>
            <a:r>
              <a:rPr lang="he-IL" b="1" dirty="0" smtClean="0">
                <a:solidFill>
                  <a:srgbClr val="FF0000"/>
                </a:solidFill>
              </a:rPr>
              <a:t>יהודה</a:t>
            </a:r>
            <a:r>
              <a:rPr lang="he-IL" b="1" dirty="0" smtClean="0"/>
              <a:t> – </a:t>
            </a:r>
            <a:r>
              <a:rPr lang="he-IL" b="1" dirty="0">
                <a:solidFill>
                  <a:srgbClr val="7030A0"/>
                </a:solidFill>
              </a:rPr>
              <a:t>מציל את יוסף ממוות </a:t>
            </a:r>
            <a:br>
              <a:rPr lang="he-IL" b="1" dirty="0">
                <a:solidFill>
                  <a:srgbClr val="7030A0"/>
                </a:solidFill>
              </a:rPr>
            </a:br>
            <a:r>
              <a:rPr lang="he-IL" b="1" dirty="0">
                <a:solidFill>
                  <a:srgbClr val="7030A0"/>
                </a:solidFill>
              </a:rPr>
              <a:t>ומציע למכור את יוסף</a:t>
            </a:r>
            <a:endParaRPr lang="he-IL" b="1" dirty="0">
              <a:solidFill>
                <a:srgbClr val="7030A0"/>
              </a:solidFill>
            </a:endParaRPr>
          </a:p>
        </p:txBody>
      </p:sp>
    </p:spTree>
    <p:extLst>
      <p:ext uri="{BB962C8B-B14F-4D97-AF65-F5344CB8AC3E}">
        <p14:creationId xmlns:p14="http://schemas.microsoft.com/office/powerpoint/2010/main" val="65467025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203706"/>
          </a:xfrm>
        </p:spPr>
        <p:txBody>
          <a:bodyPr>
            <a:normAutofit fontScale="90000"/>
          </a:bodyPr>
          <a:lstStyle/>
          <a:p>
            <a:r>
              <a:rPr lang="he-IL" b="1" dirty="0" smtClean="0"/>
              <a:t>כנגד שלושת האחים </a:t>
            </a:r>
            <a:br>
              <a:rPr lang="he-IL" b="1" dirty="0" smtClean="0"/>
            </a:br>
            <a:r>
              <a:rPr lang="he-IL" b="1" dirty="0" smtClean="0"/>
              <a:t>מופיעים </a:t>
            </a:r>
            <a:r>
              <a:rPr lang="he-IL" b="1" dirty="0" err="1" smtClean="0"/>
              <a:t>רשב"י</a:t>
            </a:r>
            <a:r>
              <a:rPr lang="he-IL" b="1" dirty="0" smtClean="0"/>
              <a:t> </a:t>
            </a:r>
            <a:r>
              <a:rPr lang="he-IL" b="1" dirty="0" err="1" smtClean="0"/>
              <a:t>וחביריו</a:t>
            </a:r>
            <a:r>
              <a:rPr lang="he-IL" b="1" dirty="0" smtClean="0"/>
              <a:t> </a:t>
            </a:r>
            <a:br>
              <a:rPr lang="he-IL" b="1" dirty="0" smtClean="0"/>
            </a:br>
            <a:r>
              <a:rPr lang="he-IL" b="1" dirty="0" smtClean="0"/>
              <a:t/>
            </a:r>
            <a:br>
              <a:rPr lang="he-IL" b="1" dirty="0" smtClean="0"/>
            </a:br>
            <a:r>
              <a:rPr lang="he-IL" b="1" dirty="0" smtClean="0"/>
              <a:t>רבי </a:t>
            </a:r>
            <a:r>
              <a:rPr lang="he-IL" b="1" dirty="0" smtClean="0">
                <a:solidFill>
                  <a:srgbClr val="FF0000"/>
                </a:solidFill>
              </a:rPr>
              <a:t>יהודה</a:t>
            </a:r>
            <a:r>
              <a:rPr lang="he-IL" b="1" dirty="0" smtClean="0"/>
              <a:t> בר עילאי – כנגד </a:t>
            </a:r>
            <a:r>
              <a:rPr lang="he-IL" b="1" dirty="0">
                <a:solidFill>
                  <a:srgbClr val="FF0000"/>
                </a:solidFill>
              </a:rPr>
              <a:t>יהודה</a:t>
            </a:r>
            <a:r>
              <a:rPr lang="he-IL" b="1" dirty="0" smtClean="0"/>
              <a:t/>
            </a:r>
            <a:br>
              <a:rPr lang="he-IL" b="1" dirty="0" smtClean="0"/>
            </a:br>
            <a:r>
              <a:rPr lang="he-IL" b="1" dirty="0" smtClean="0"/>
              <a:t/>
            </a:r>
            <a:br>
              <a:rPr lang="he-IL" b="1" dirty="0" smtClean="0"/>
            </a:br>
            <a:r>
              <a:rPr lang="he-IL" b="1" dirty="0" smtClean="0"/>
              <a:t>ורבי </a:t>
            </a:r>
            <a:r>
              <a:rPr lang="he-IL" b="1" dirty="0">
                <a:solidFill>
                  <a:srgbClr val="FF0000"/>
                </a:solidFill>
              </a:rPr>
              <a:t>יוסי</a:t>
            </a:r>
            <a:r>
              <a:rPr lang="he-IL" b="1" dirty="0" smtClean="0"/>
              <a:t> – כנגד </a:t>
            </a:r>
            <a:r>
              <a:rPr lang="he-IL" b="1" dirty="0">
                <a:solidFill>
                  <a:srgbClr val="FF0000"/>
                </a:solidFill>
              </a:rPr>
              <a:t>יוסף</a:t>
            </a:r>
            <a:r>
              <a:rPr lang="he-IL" b="1" dirty="0" smtClean="0"/>
              <a:t> </a:t>
            </a:r>
            <a:br>
              <a:rPr lang="he-IL" b="1" dirty="0" smtClean="0"/>
            </a:br>
            <a:r>
              <a:rPr lang="he-IL" b="1" dirty="0" smtClean="0"/>
              <a:t/>
            </a:r>
            <a:br>
              <a:rPr lang="he-IL" b="1" dirty="0" smtClean="0"/>
            </a:br>
            <a:r>
              <a:rPr lang="he-IL" b="1" dirty="0" smtClean="0"/>
              <a:t>ורבי </a:t>
            </a:r>
            <a:r>
              <a:rPr lang="he-IL" b="1" dirty="0">
                <a:solidFill>
                  <a:srgbClr val="FF0000"/>
                </a:solidFill>
              </a:rPr>
              <a:t>שמעון</a:t>
            </a:r>
            <a:r>
              <a:rPr lang="he-IL" b="1" dirty="0" smtClean="0"/>
              <a:t> בר יוחאי – כנגד </a:t>
            </a:r>
            <a:r>
              <a:rPr lang="he-IL" b="1" dirty="0">
                <a:solidFill>
                  <a:srgbClr val="FF0000"/>
                </a:solidFill>
              </a:rPr>
              <a:t>שמעון</a:t>
            </a:r>
            <a:endParaRPr lang="he-IL" b="1" dirty="0">
              <a:solidFill>
                <a:srgbClr val="FF0000"/>
              </a:solidFill>
            </a:endParaRPr>
          </a:p>
        </p:txBody>
      </p:sp>
    </p:spTree>
    <p:extLst>
      <p:ext uri="{BB962C8B-B14F-4D97-AF65-F5344CB8AC3E}">
        <p14:creationId xmlns:p14="http://schemas.microsoft.com/office/powerpoint/2010/main" val="40880501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1095023" y="817582"/>
            <a:ext cx="6965245" cy="5131698"/>
          </a:xfrm>
        </p:spPr>
        <p:txBody>
          <a:bodyPr>
            <a:normAutofit fontScale="90000"/>
          </a:bodyPr>
          <a:lstStyle/>
          <a:p>
            <a:r>
              <a:rPr lang="he-IL" b="1" dirty="0" smtClean="0">
                <a:solidFill>
                  <a:srgbClr val="FF0000"/>
                </a:solidFill>
              </a:rPr>
              <a:t>רבי יהודה בר עילאי </a:t>
            </a:r>
            <a:r>
              <a:rPr lang="he-IL" b="1" dirty="0">
                <a:solidFill>
                  <a:srgbClr val="7030A0"/>
                </a:solidFill>
              </a:rPr>
              <a:t>משבח את הרומאים על </a:t>
            </a:r>
            <a:r>
              <a:rPr lang="he-IL" b="1" dirty="0" smtClean="0">
                <a:solidFill>
                  <a:srgbClr val="7030A0"/>
                </a:solidFill>
              </a:rPr>
              <a:t>מעשיהם </a:t>
            </a:r>
            <a:r>
              <a:rPr lang="he-IL" b="1" dirty="0" smtClean="0"/>
              <a:t>והופך להיות ראש המדברים בכל מקום</a:t>
            </a:r>
            <a:br>
              <a:rPr lang="he-IL" b="1" dirty="0" smtClean="0"/>
            </a:br>
            <a:r>
              <a:rPr lang="he-IL" b="1" dirty="0" smtClean="0"/>
              <a:t/>
            </a:r>
            <a:br>
              <a:rPr lang="he-IL" b="1" dirty="0" smtClean="0"/>
            </a:br>
            <a:r>
              <a:rPr lang="he-IL" b="1" dirty="0" smtClean="0">
                <a:solidFill>
                  <a:srgbClr val="FF0000"/>
                </a:solidFill>
              </a:rPr>
              <a:t>רבי יוסי </a:t>
            </a:r>
            <a:r>
              <a:rPr lang="he-IL" b="1" dirty="0">
                <a:solidFill>
                  <a:srgbClr val="7030A0"/>
                </a:solidFill>
              </a:rPr>
              <a:t>שותק</a:t>
            </a:r>
            <a:r>
              <a:rPr lang="he-IL" b="1" dirty="0" smtClean="0"/>
              <a:t> – וגולה לציפורי</a:t>
            </a:r>
            <a:br>
              <a:rPr lang="he-IL" b="1" dirty="0" smtClean="0"/>
            </a:br>
            <a:r>
              <a:rPr lang="he-IL" b="1" dirty="0" smtClean="0"/>
              <a:t/>
            </a:r>
            <a:br>
              <a:rPr lang="he-IL" b="1" dirty="0" smtClean="0"/>
            </a:br>
            <a:r>
              <a:rPr lang="he-IL" b="1" dirty="0" err="1" smtClean="0">
                <a:solidFill>
                  <a:srgbClr val="FF0000"/>
                </a:solidFill>
              </a:rPr>
              <a:t>רשב"י</a:t>
            </a:r>
            <a:r>
              <a:rPr lang="he-IL" b="1" dirty="0" smtClean="0"/>
              <a:t> </a:t>
            </a:r>
            <a:r>
              <a:rPr lang="he-IL" b="1" dirty="0">
                <a:solidFill>
                  <a:srgbClr val="7030A0"/>
                </a:solidFill>
              </a:rPr>
              <a:t>מגנה את הרומאים </a:t>
            </a:r>
            <a:r>
              <a:rPr lang="he-IL" b="1" dirty="0" smtClean="0"/>
              <a:t/>
            </a:r>
            <a:br>
              <a:rPr lang="he-IL" b="1" dirty="0" smtClean="0"/>
            </a:br>
            <a:r>
              <a:rPr lang="he-IL" b="1" dirty="0" smtClean="0"/>
              <a:t>ועל ראשו יוצא גזר דין מוות</a:t>
            </a:r>
            <a:endParaRPr lang="he-IL" b="1" dirty="0"/>
          </a:p>
        </p:txBody>
      </p:sp>
    </p:spTree>
    <p:extLst>
      <p:ext uri="{BB962C8B-B14F-4D97-AF65-F5344CB8AC3E}">
        <p14:creationId xmlns:p14="http://schemas.microsoft.com/office/powerpoint/2010/main" val="140880060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נעץ">
  <a:themeElements>
    <a:clrScheme name="נעץ">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נעץ">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נעץ">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34</TotalTime>
  <Words>152</Words>
  <Application>Microsoft Office PowerPoint</Application>
  <PresentationFormat>‫הצגה על המסך (4:3)</PresentationFormat>
  <Paragraphs>19</Paragraphs>
  <Slides>19</Slides>
  <Notes>0</Notes>
  <HiddenSlides>0</HiddenSlides>
  <MMClips>0</MMClips>
  <ScaleCrop>false</ScaleCrop>
  <HeadingPairs>
    <vt:vector size="4" baseType="variant">
      <vt:variant>
        <vt:lpstr>ערכת נושא</vt:lpstr>
      </vt:variant>
      <vt:variant>
        <vt:i4>1</vt:i4>
      </vt:variant>
      <vt:variant>
        <vt:lpstr>כותרות שקופיות</vt:lpstr>
      </vt:variant>
      <vt:variant>
        <vt:i4>19</vt:i4>
      </vt:variant>
    </vt:vector>
  </HeadingPairs>
  <TitlesOfParts>
    <vt:vector size="20" baseType="lpstr">
      <vt:lpstr>נעץ</vt:lpstr>
      <vt:lpstr>מכירת יוסף  והתיקון לכך  בסיפור רשב"י וחבריו על פי פירוש  החידושי הרי"מ   אילן בן ציון</vt:lpstr>
      <vt:lpstr>במכירת האחים את יוסף  נשבעו תשעה אחים וצירפו איתם את הקב"ה לשבועה    לא לספר ליעקב אבינו  על דבר המכירה ולספר לו שיוסף מת </vt:lpstr>
      <vt:lpstr>על פי פירוש האברבנאל  חטאו האחים בחמישה חטאים :  א. שנאת חינם ב. יוסף בא לדרוש בשלמם והם רצו להורגו ג. השליכו אותו אל הבור ד. מכרו אותו לעבד במצרים ואת כל זרעו אחריו ה. זלזלו בו ומכרו אותו תמורת 20 שקלים. </vt:lpstr>
      <vt:lpstr>על פי פירוש הזוהר הקדוש  עשרה האחים היו צריכים לחזור בגלגול ולכפר על המכירה  וכנגדם נהרגו  עשרה הרוגי מלכות  ואלו הם : </vt:lpstr>
      <vt:lpstr>רבי שמעון , רבי ישמעאל  רבי עקיבא, רבי חנניה בן תרדיון, רבי טרפון, רבי יהודה בן בבא,  רבי אלעזר בן שמוע, רבי ישבב, רבי יהודה, ורבי חוצפית. </vt:lpstr>
      <vt:lpstr>וכאן מחדש חידוש נפלא האדמו"ר מגור  רבי יצחק מאיר זצ"ל  סבו של ה"שפת אמת" </vt:lpstr>
      <vt:lpstr>שלושה אחים היו עיקריים במכירה   יוסף – גרם למכירה   שמעון – עורר את הדין בתחילה  יהודה – מציל את יוסף ממוות  ומציע למכור את יוסף</vt:lpstr>
      <vt:lpstr>כנגד שלושת האחים  מופיעים רשב"י וחביריו   רבי יהודה בר עילאי – כנגד יהודה  ורבי יוסי – כנגד יוסף   ורבי שמעון בר יוחאי – כנגד שמעון</vt:lpstr>
      <vt:lpstr>רבי יהודה בר עילאי משבח את הרומאים על מעשיהם והופך להיות ראש המדברים בכל מקום  רבי יוסי שותק – וגולה לציפורי  רשב"י מגנה את הרומאים  ועל ראשו יוצא גזר דין מוות</vt:lpstr>
      <vt:lpstr>כיצד סיפור רשב"י וחבריו הוא תיקון למכירת יוסף ?  מהו התיקון  ליהודה ?  ליוסף ?  ולשמעון ?  מסביר הרב ישראל אברג'ל שליט"א  בשם אביו  הרב יורם מיכאל אברג'ל זצ"ל </vt:lpstr>
      <vt:lpstr>יהודה מציל את יוסף ממוות ואמר לאחים : "מה בצע כי נהרוג את אחינו .. לכו ונמכרנו.."  בזכות הדיבור הזה יוסף ניצל ולכן רבי יהודה בר עילאי  זוכה להיות כשכר משמיים  ראש המדברים בכל מקום</vt:lpstr>
      <vt:lpstr>יוסף הצדיק חטא בשתי חטאים : גרם לפירוד בין אחיו ,  וסיפר עליהם לשון הרע.  לכן רבי יוסי גולה לציפורי  כי הציפור מכפרת על לשון הרע.  וכדי לתקן את הפירוד  רבי יוסי מקבל עליו  "מימי לא עברתי על דברי חבריי" </vt:lpstr>
      <vt:lpstr>התיקון של שמעון הוא דרך  רבי שמעון בר יוחאי :  מכייון שאמר שמעון לאחים  להרוג את יוסף –  נגזרה מיתה על רשב"י.  מכיוון שיוסף הצדיק היה 12 שנה בבית האסורים מתחת לאדמה רשב"י טמן גופו באדמה 12 שנה. </vt:lpstr>
      <vt:lpstr>במערה לומד רשב"י שהיה בבחינת מידת הדין למתק את הגבורות וזוכה לשלמות הגדולה אהבת ישראל  לגלות זכות על כל יהודי  איזה שיהיה...</vt:lpstr>
      <vt:lpstr>ארץ ישראל מלאה בציונים קדושים של הרבה גדולי עולם   מדוע עם ישראל נוהר בהמוניו  אל רשב"י ?  מדוע זכה לכך ?! </vt:lpstr>
      <vt:lpstr>רשב"י אמר "יכול אני לפטור את כל העולם מן הדין"   איך ?!   רשב"י סובר במסכת שבת :   "שדבר שאינו מתכוון – פטור"   כלומר אם ביצעת מלאכה בשבת  בלי להתכוון לתוצאה – פטור  </vt:lpstr>
      <vt:lpstr>כך בעומק אומר רשב"י רוב ישראל לא מתכוונים לחטוא אין זה רצונם האמיתי, היצר הרע אונס אותם לכך לכן הם פטורים .  לכן עם ישראל קשור ונמשך את רשב"י כל השנה ובעיקר  ביום ההילולא – ל"ג בעומר. </vt:lpstr>
      <vt:lpstr>עם גודל השמחה בעלייה לציון הרשב"י במירון צריך לעלות לשם בבושה וביראה גדולה.  האור החיים הקדוש כאשר עלה למירון לראשונה בחייו בל"ג בעומר כשהגיע למרגלות ההר ירד מן החמור וזחל על ידיו ורגליו ולאורך כל הדרך בכה ואמר " היכן אני השפל נכנס – למקום אש שלהבת ! </vt:lpstr>
      <vt:lpstr>נזכה כולנו בע"ה  לראות טוב בכל יהודי  להתחבר לקב"ה  להתחבר את צדיקי האמת להתחבר לתורה הקדושה  בתורת הנגלה והנסתר לדעת שהכל מושגח ע"י הקב"ה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מכירת יוסף  והתיקון לכך  בסיפור רשב"י וחבריו על פי פירוש  החידושי הרי"מ   אילן בן ציון</dc:title>
  <dc:creator>User</dc:creator>
  <cp:lastModifiedBy>User</cp:lastModifiedBy>
  <cp:revision>7</cp:revision>
  <dcterms:created xsi:type="dcterms:W3CDTF">2021-04-24T20:33:43Z</dcterms:created>
  <dcterms:modified xsi:type="dcterms:W3CDTF">2021-04-24T21:18:56Z</dcterms:modified>
</cp:coreProperties>
</file>